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6" r:id="rId2"/>
    <p:sldId id="283" r:id="rId3"/>
    <p:sldId id="291" r:id="rId4"/>
    <p:sldId id="320" r:id="rId5"/>
    <p:sldId id="301" r:id="rId6"/>
    <p:sldId id="309" r:id="rId7"/>
    <p:sldId id="323" r:id="rId8"/>
    <p:sldId id="257" r:id="rId9"/>
    <p:sldId id="310" r:id="rId10"/>
    <p:sldId id="287" r:id="rId11"/>
    <p:sldId id="304" r:id="rId12"/>
    <p:sldId id="305" r:id="rId13"/>
    <p:sldId id="279" r:id="rId14"/>
    <p:sldId id="317" r:id="rId15"/>
    <p:sldId id="324" r:id="rId16"/>
    <p:sldId id="314" r:id="rId17"/>
    <p:sldId id="325" r:id="rId18"/>
    <p:sldId id="321" r:id="rId19"/>
    <p:sldId id="322" r:id="rId20"/>
    <p:sldId id="326" r:id="rId21"/>
    <p:sldId id="312" r:id="rId22"/>
    <p:sldId id="332" r:id="rId23"/>
    <p:sldId id="339" r:id="rId24"/>
    <p:sldId id="334" r:id="rId25"/>
    <p:sldId id="335" r:id="rId26"/>
    <p:sldId id="336" r:id="rId27"/>
    <p:sldId id="337" r:id="rId28"/>
    <p:sldId id="338" r:id="rId29"/>
    <p:sldId id="340" r:id="rId30"/>
    <p:sldId id="28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63FF"/>
    <a:srgbClr val="F6F6F6"/>
    <a:srgbClr val="B9B9FF"/>
    <a:srgbClr val="4472C4"/>
    <a:srgbClr val="666666"/>
    <a:srgbClr val="CC3333"/>
    <a:srgbClr val="E6E6E6"/>
    <a:srgbClr val="A0A0A0"/>
    <a:srgbClr val="D9D9D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10" autoAdjust="0"/>
    <p:restoredTop sz="72476" autoAdjust="0"/>
  </p:normalViewPr>
  <p:slideViewPr>
    <p:cSldViewPr snapToGrid="0">
      <p:cViewPr varScale="1">
        <p:scale>
          <a:sx n="76" d="100"/>
          <a:sy n="76" d="100"/>
        </p:scale>
        <p:origin x="1023" y="60"/>
      </p:cViewPr>
      <p:guideLst>
        <p:guide orient="horz" pos="2160"/>
        <p:guide pos="3840"/>
      </p:guideLst>
    </p:cSldViewPr>
  </p:slideViewPr>
  <p:notesTextViewPr>
    <p:cViewPr>
      <p:scale>
        <a:sx n="150" d="100"/>
        <a:sy n="15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7"/>
    </inkml:context>
    <inkml:brush xml:id="br0">
      <inkml:brushProperty name="width" value="0.2" units="cm"/>
      <inkml:brushProperty name="height" value="0.2" units="cm"/>
      <inkml:brushProperty name="color" value="#E71224"/>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90"/>
    </inkml:context>
    <inkml:brush xml:id="br0">
      <inkml:brushProperty name="width" value="0.2" units="cm"/>
      <inkml:brushProperty name="height" value="0.2"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1"/>
    </inkml:context>
    <inkml:brush xml:id="br0">
      <inkml:brushProperty name="width" value="0.2" units="cm"/>
      <inkml:brushProperty name="height" value="0.2" units="cm"/>
      <inkml:brushProperty name="color" value="#E71224"/>
    </inkml:brush>
  </inkml:definitions>
  <inkml:trace contextRef="#ctx0" brushRef="#br0">0 1 24575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2"/>
    </inkml:context>
    <inkml:brush xml:id="br0">
      <inkml:brushProperty name="width" value="0.2" units="cm"/>
      <inkml:brushProperty name="height" value="0.2" units="cm"/>
      <inkml:brushProperty name="color" value="#E71224"/>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3"/>
    </inkml:context>
    <inkml:brush xml:id="br0">
      <inkml:brushProperty name="width" value="0.2" units="cm"/>
      <inkml:brushProperty name="height" value="0.2" units="cm"/>
      <inkml:brushProperty name="color" value="#E7122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4"/>
    </inkml:context>
    <inkml:brush xml:id="br0">
      <inkml:brushProperty name="width" value="0.2" units="cm"/>
      <inkml:brushProperty name="height" value="0.2" units="cm"/>
      <inkml:brushProperty name="color" value="#E71224"/>
    </inkml:brush>
  </inkml:definitions>
  <inkml:trace contextRef="#ctx0" brushRef="#br0">0 0 24575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5"/>
    </inkml:context>
    <inkml:brush xml:id="br0">
      <inkml:brushProperty name="width" value="0.2" units="cm"/>
      <inkml:brushProperty name="height" value="0.2" units="cm"/>
      <inkml:brushProperty name="color" value="#E71224"/>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5:55:46.886"/>
    </inkml:context>
    <inkml:brush xml:id="br0">
      <inkml:brushProperty name="width" value="0.2" units="cm"/>
      <inkml:brushProperty name="height" value="0.2" units="cm"/>
      <inkml:brushProperty name="color" value="#E71224"/>
    </inkml:brush>
  </inkml:definitions>
  <inkml:trace contextRef="#ctx0" brushRef="#br0">1 1 24575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C92E1-DF2F-4E09-B4FB-09744CC9104E}" type="datetimeFigureOut">
              <a:rPr lang="zh-CN" altLang="en-US" smtClean="0"/>
              <a:t>2021/12/15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6C362-23F3-4A94-B189-7A0132AF351A}" type="slidenum">
              <a:rPr lang="zh-CN" altLang="en-US" smtClean="0"/>
              <a:t>‹#›</a:t>
            </a:fld>
            <a:endParaRPr lang="zh-CN" altLang="en-US"/>
          </a:p>
        </p:txBody>
      </p:sp>
    </p:spTree>
    <p:extLst>
      <p:ext uri="{BB962C8B-B14F-4D97-AF65-F5344CB8AC3E}">
        <p14:creationId xmlns:p14="http://schemas.microsoft.com/office/powerpoint/2010/main" val="38046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a:t>
            </a:fld>
            <a:endParaRPr lang="zh-CN" altLang="en-US"/>
          </a:p>
        </p:txBody>
      </p:sp>
    </p:spTree>
    <p:extLst>
      <p:ext uri="{BB962C8B-B14F-4D97-AF65-F5344CB8AC3E}">
        <p14:creationId xmlns:p14="http://schemas.microsoft.com/office/powerpoint/2010/main" val="102100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atinLnBrk="1"/>
                <a:r>
                  <a:rPr lang="en-US" altLang="zh-CN" sz="1200" dirty="0"/>
                  <a:t>Ok, let me introduce the discrete Fourier transform</a:t>
                </a:r>
                <a:r>
                  <a:rPr lang="en-US" altLang="zh-CN" sz="1200" baseline="0" dirty="0"/>
                  <a:t> part first. </a:t>
                </a:r>
                <a:r>
                  <a:rPr lang="en-US" altLang="zh-CN" sz="1200" dirty="0"/>
                  <a:t>Because it is difficult for computers to process continuous data, we</a:t>
                </a:r>
                <a:r>
                  <a:rPr lang="en-US" altLang="zh-CN" sz="1200" baseline="0" dirty="0"/>
                  <a:t> require DFS</a:t>
                </a:r>
                <a:r>
                  <a:rPr lang="en-US" altLang="zh-CN" sz="1200" dirty="0"/>
                  <a:t>, We can just </a:t>
                </a:r>
                <a:r>
                  <a:rPr lang="en-US" altLang="zh-CN" dirty="0">
                    <a:latin typeface="Microsoft YaHei UI" panose="020B0503020204020204" pitchFamily="34" charset="-122"/>
                    <a:ea typeface="Microsoft YaHei UI" panose="020B0503020204020204" pitchFamily="34" charset="-122"/>
                  </a:rPr>
                  <a:t>do equal distant N sample within a period. There</a:t>
                </a:r>
                <a:r>
                  <a:rPr lang="en-US" altLang="zh-CN" baseline="0" dirty="0">
                    <a:latin typeface="Microsoft YaHei UI" panose="020B0503020204020204" pitchFamily="34" charset="-122"/>
                    <a:ea typeface="Microsoft YaHei UI" panose="020B0503020204020204" pitchFamily="34" charset="-122"/>
                  </a:rPr>
                  <a:t> is not a line but some of points. So we can not use the </a:t>
                </a:r>
                <a:r>
                  <a:rPr lang="en-US" altLang="zh-CN" sz="1200" b="1" i="0" u="none" strike="noStrike" kern="1200" dirty="0">
                    <a:solidFill>
                      <a:schemeClr val="tx1"/>
                    </a:solidFill>
                    <a:effectLst/>
                    <a:latin typeface="+mn-lt"/>
                    <a:ea typeface="+mn-ea"/>
                    <a:cs typeface="+mn-cs"/>
                  </a:rPr>
                  <a:t>definite</a:t>
                </a:r>
                <a:r>
                  <a:rPr lang="en-US" altLang="zh-CN" sz="1200" b="0" i="0" kern="1200" dirty="0">
                    <a:solidFill>
                      <a:schemeClr val="tx1"/>
                    </a:solidFill>
                    <a:effectLst/>
                    <a:latin typeface="+mn-lt"/>
                    <a:ea typeface="+mn-ea"/>
                    <a:cs typeface="+mn-cs"/>
                  </a:rPr>
                  <a:t> </a:t>
                </a:r>
                <a:r>
                  <a:rPr lang="en-US" altLang="zh-CN" sz="1200" b="1" i="0" u="none" strike="noStrike" kern="1200" dirty="0">
                    <a:solidFill>
                      <a:schemeClr val="tx1"/>
                    </a:solidFill>
                    <a:effectLst/>
                    <a:latin typeface="+mn-lt"/>
                    <a:ea typeface="+mn-ea"/>
                    <a:cs typeface="+mn-cs"/>
                  </a:rPr>
                  <a:t>integral.</a:t>
                </a:r>
                <a:r>
                  <a:rPr lang="en-US" altLang="zh-CN" baseline="0" dirty="0">
                    <a:latin typeface="Microsoft YaHei UI" panose="020B0503020204020204" pitchFamily="34" charset="-122"/>
                    <a:ea typeface="Microsoft YaHei UI" panose="020B0503020204020204" pitchFamily="34" charset="-122"/>
                  </a:rPr>
                  <a:t> let me get this example that a function with 2 pai period  and n equal to 8. In this case, we can use this graph to show the complex part, each point has the same value after one period. So it can be divided to 8 group. Here just for k equal to 1 and we also can calculate k equal to 2 to N-1, let the complex part expressed by this, the matrix show like this.</a:t>
                </a:r>
                <a:endParaRPr lang="zh-CN" altLang="en-US"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pPr latinLnBrk="1"/>
                <a:r>
                  <a:rPr lang="en-US" altLang="zh-CN" sz="1200" dirty="0"/>
                  <a:t>Ok, let me introduce the DFT</a:t>
                </a:r>
                <a:r>
                  <a:rPr lang="en-US" altLang="zh-CN" sz="1200" baseline="0" dirty="0"/>
                  <a:t> part first. </a:t>
                </a:r>
                <a:r>
                  <a:rPr lang="en-US" altLang="zh-CN" sz="1200" dirty="0"/>
                  <a:t>Because it is difficult for computers to process continuous data, we</a:t>
                </a:r>
                <a:r>
                  <a:rPr lang="en-US" altLang="zh-CN" sz="1200" baseline="0" dirty="0"/>
                  <a:t> require </a:t>
                </a:r>
                <a:r>
                  <a:rPr lang="en-US" altLang="zh-CN" sz="1200" dirty="0"/>
                  <a:t>discrete Fourier transform, We can just set the </a:t>
                </a:r>
                <a:r>
                  <a:rPr lang="en-US" altLang="zh-CN" sz="1200" b="0" i="0">
                    <a:latin typeface="Cambria Math" panose="02040503050406030204" pitchFamily="18" charset="0"/>
                  </a:rPr>
                  <a:t>,</a:t>
                </a:r>
                <a:r>
                  <a:rPr lang="zh-CN" altLang="en-US" dirty="0"/>
                  <a:t> </a:t>
                </a:r>
                <a:r>
                  <a:rPr lang="en-US" altLang="zh-CN" dirty="0">
                    <a:latin typeface="Microsoft YaHei UI" panose="020B0503020204020204" pitchFamily="34" charset="-122"/>
                    <a:ea typeface="Microsoft YaHei UI" panose="020B0503020204020204" pitchFamily="34" charset="-122"/>
                  </a:rPr>
                  <a:t>do equal distant N sampling within the period. Here there</a:t>
                </a:r>
                <a:r>
                  <a:rPr lang="en-US" altLang="zh-CN" baseline="0" dirty="0">
                    <a:latin typeface="Microsoft YaHei UI" panose="020B0503020204020204" pitchFamily="34" charset="-122"/>
                    <a:ea typeface="Microsoft YaHei UI" panose="020B0503020204020204" pitchFamily="34" charset="-122"/>
                  </a:rPr>
                  <a:t> is not a line but some of points. So we can not use the </a:t>
                </a:r>
                <a:r>
                  <a:rPr lang="en-US" altLang="zh-CN" sz="1200" b="1" i="0" u="none" strike="noStrike" kern="1200" dirty="0">
                    <a:solidFill>
                      <a:schemeClr val="tx1"/>
                    </a:solidFill>
                    <a:effectLst/>
                    <a:latin typeface="+mn-lt"/>
                    <a:ea typeface="+mn-ea"/>
                    <a:cs typeface="+mn-cs"/>
                  </a:rPr>
                  <a:t>definite</a:t>
                </a:r>
                <a:r>
                  <a:rPr lang="en-US" altLang="zh-CN" sz="1200" b="0" i="0" kern="1200" dirty="0">
                    <a:solidFill>
                      <a:schemeClr val="tx1"/>
                    </a:solidFill>
                    <a:effectLst/>
                    <a:latin typeface="+mn-lt"/>
                    <a:ea typeface="+mn-ea"/>
                    <a:cs typeface="+mn-cs"/>
                  </a:rPr>
                  <a:t> </a:t>
                </a:r>
                <a:r>
                  <a:rPr lang="en-US" altLang="zh-CN" sz="1200" b="1" i="0" u="none" strike="noStrike" kern="1200" dirty="0">
                    <a:solidFill>
                      <a:schemeClr val="tx1"/>
                    </a:solidFill>
                    <a:effectLst/>
                    <a:latin typeface="+mn-lt"/>
                    <a:ea typeface="+mn-ea"/>
                    <a:cs typeface="+mn-cs"/>
                  </a:rPr>
                  <a:t>integral.</a:t>
                </a:r>
                <a:r>
                  <a:rPr lang="en-US" altLang="zh-CN" sz="1200" b="1" i="0" u="none" strike="noStrike" kern="1200" baseline="0" dirty="0">
                    <a:solidFill>
                      <a:schemeClr val="tx1"/>
                    </a:solidFill>
                    <a:effectLst/>
                    <a:latin typeface="+mn-lt"/>
                    <a:ea typeface="+mn-ea"/>
                    <a:cs typeface="+mn-cs"/>
                  </a:rPr>
                  <a:t> </a:t>
                </a:r>
                <a:r>
                  <a:rPr lang="en-US" altLang="zh-CN" baseline="0" dirty="0">
                    <a:latin typeface="Microsoft YaHei UI" panose="020B0503020204020204" pitchFamily="34" charset="-122"/>
                    <a:ea typeface="Microsoft YaHei UI" panose="020B0503020204020204" pitchFamily="34" charset="-122"/>
                  </a:rPr>
                  <a:t>And we should know the property, let me get this example that a function with 2 period  and n equal to 8. In this case, we can use this graph to show the complex part, each point has the same value after one period. So there are some T/8 can be set to some group and there 8 group. Here just for k equal to 1 and we also can calculate k equal to 2 to N-1, let the complex part expressed by this, the matrix show like this. </a:t>
                </a:r>
                <a:endParaRPr lang="zh-CN" altLang="en-US" sz="1200" b="0" i="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0A66C362-23F3-4A94-B189-7A0132AF351A}" type="slidenum">
              <a:rPr lang="zh-CN" altLang="en-US" smtClean="0"/>
              <a:t>10</a:t>
            </a:fld>
            <a:endParaRPr lang="zh-CN" altLang="en-US"/>
          </a:p>
        </p:txBody>
      </p:sp>
    </p:spTree>
    <p:extLst>
      <p:ext uri="{BB962C8B-B14F-4D97-AF65-F5344CB8AC3E}">
        <p14:creationId xmlns:p14="http://schemas.microsoft.com/office/powerpoint/2010/main" val="185870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this is also very similar with Fourier transform, it is transform </a:t>
            </a:r>
            <a:r>
              <a:rPr lang="en-US" altLang="zh-CN" dirty="0" err="1"/>
              <a:t>fn</a:t>
            </a:r>
            <a:r>
              <a:rPr lang="en-US" altLang="zh-CN" dirty="0"/>
              <a:t> to Cn. A</a:t>
            </a:r>
            <a:r>
              <a:rPr lang="zh-CN" altLang="en-US" dirty="0"/>
              <a:t>fter </a:t>
            </a:r>
            <a:r>
              <a:rPr lang="en-US" altLang="zh-CN" dirty="0"/>
              <a:t>DFT, </a:t>
            </a:r>
            <a:r>
              <a:rPr lang="zh-CN" altLang="en-US" dirty="0"/>
              <a:t>Discrete data </a:t>
            </a:r>
            <a:r>
              <a:rPr lang="en-US" altLang="zh-CN" dirty="0"/>
              <a:t>in function </a:t>
            </a:r>
            <a:r>
              <a:rPr lang="zh-CN" altLang="en-US" dirty="0"/>
              <a:t>is still discrete</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we can </a:t>
            </a:r>
            <a:r>
              <a:rPr lang="en-US" altLang="zh-CN" sz="1200" b="1" dirty="0">
                <a:solidFill>
                  <a:srgbClr val="2B77C5"/>
                </a:solidFill>
                <a:latin typeface="tahoma" panose="020B0604030504040204" pitchFamily="34" charset="0"/>
              </a:rPr>
              <a:t>Generalize to two dimensions:</a:t>
            </a:r>
            <a:r>
              <a:rPr lang="zh-CN" altLang="en-US" sz="1200" b="1" dirty="0">
                <a:solidFill>
                  <a:srgbClr val="2B77C5"/>
                </a:solidFill>
                <a:latin typeface="tahoma" panose="020B0604030504040204" pitchFamily="34" charset="0"/>
              </a:rPr>
              <a:t> </a:t>
            </a:r>
            <a:r>
              <a:rPr lang="en-US" altLang="zh-CN" sz="1200" b="1" dirty="0">
                <a:solidFill>
                  <a:srgbClr val="2B77C5"/>
                </a:solidFill>
                <a:latin typeface="tahoma" panose="020B0604030504040204" pitchFamily="34" charset="0"/>
              </a:rPr>
              <a:t>just </a:t>
            </a:r>
            <a:r>
              <a:rPr lang="en-US" altLang="zh-CN" dirty="0"/>
              <a:t>Do DFT </a:t>
            </a:r>
            <a:r>
              <a:rPr lang="zh-CN" altLang="en-US" dirty="0"/>
              <a:t>on one dimension and then do </a:t>
            </a:r>
            <a:r>
              <a:rPr lang="en-US" altLang="zh-CN" dirty="0"/>
              <a:t>transform </a:t>
            </a:r>
            <a:r>
              <a:rPr lang="zh-CN" altLang="en-US" dirty="0"/>
              <a:t>on the other dimension</a:t>
            </a:r>
            <a:r>
              <a:rPr lang="en-US" altLang="zh-CN" dirty="0"/>
              <a:t>.  But here is a question for DFT, when the period or the time span of the function is very large, it may cost high </a:t>
            </a:r>
            <a:r>
              <a:rPr lang="en-US" altLang="zh-CN" b="1" dirty="0"/>
              <a:t>c</a:t>
            </a:r>
            <a:r>
              <a:rPr lang="en-US" altLang="zh-CN" sz="1200" b="1" dirty="0">
                <a:solidFill>
                  <a:srgbClr val="FF0000"/>
                </a:solidFill>
                <a:latin typeface="Microsoft YaHei UI" panose="020B0503020204020204" pitchFamily="34" charset="-122"/>
                <a:ea typeface="Microsoft YaHei UI" panose="020B0503020204020204" pitchFamily="34" charset="-122"/>
              </a:rPr>
              <a:t>omplexity. So how can be fast?</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11</a:t>
            </a:fld>
            <a:endParaRPr lang="zh-CN" altLang="en-US"/>
          </a:p>
        </p:txBody>
      </p:sp>
    </p:spTree>
    <p:extLst>
      <p:ext uri="{BB962C8B-B14F-4D97-AF65-F5344CB8AC3E}">
        <p14:creationId xmlns:p14="http://schemas.microsoft.com/office/powerpoint/2010/main" val="4102007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So we use some linear algebra skills to solve this, and the new method to transform is called </a:t>
            </a:r>
            <a:r>
              <a:rPr lang="en-US" altLang="zh-CN" sz="1800" dirty="0">
                <a:latin typeface="Arial Black" panose="020B0A04020102020204" pitchFamily="34" charset="0"/>
              </a:rPr>
              <a:t>Fast Fourier Transform. First we can analysis the e</a:t>
            </a:r>
            <a:r>
              <a:rPr lang="en-US" altLang="zh-CN" sz="1800" dirty="0"/>
              <a:t>ach time</a:t>
            </a:r>
            <a:r>
              <a:rPr lang="zh-CN" altLang="en-US" sz="1800" dirty="0"/>
              <a:t> inner </a:t>
            </a:r>
            <a:r>
              <a:rPr lang="en-US" altLang="zh-CN" sz="1800" dirty="0"/>
              <a:t>products. For n rows, there are  n square multiplications and n square minus n additions are required. So we should reduce cost by the time of inner product. Just take an example with a 4 times 4 matrix. Swap even and odd columns and the odd and even rows for the f vector. Let the left top part of matrix be f2, according to</a:t>
            </a:r>
            <a:r>
              <a:rPr lang="zh-CN" altLang="en-US" sz="1800" dirty="0"/>
              <a:t> </a:t>
            </a:r>
            <a:r>
              <a:rPr lang="en-US" altLang="zh-CN" sz="2800" b="0" i="0" dirty="0">
                <a:solidFill>
                  <a:srgbClr val="3385FF"/>
                </a:solidFill>
                <a:effectLst/>
                <a:latin typeface="tahoma" panose="020B0604030504040204" pitchFamily="34" charset="0"/>
              </a:rPr>
              <a:t>(</a:t>
            </a:r>
            <a:r>
              <a:rPr lang="en-US" altLang="zh-CN" sz="2800" b="0" i="0" dirty="0" err="1">
                <a:solidFill>
                  <a:srgbClr val="3385FF"/>
                </a:solidFill>
                <a:effectLst/>
                <a:latin typeface="tahoma" panose="020B0604030504040204" pitchFamily="34" charset="0"/>
              </a:rPr>
              <a:t>conjiu</a:t>
            </a:r>
            <a:r>
              <a:rPr lang="zh-CN" altLang="en-US" sz="2800" b="0" i="0" dirty="0">
                <a:solidFill>
                  <a:srgbClr val="3385FF"/>
                </a:solidFill>
                <a:effectLst/>
                <a:latin typeface="tahoma" panose="020B0604030504040204" pitchFamily="34" charset="0"/>
              </a:rPr>
              <a:t>龟</a:t>
            </a:r>
            <a:r>
              <a:rPr lang="en-US" altLang="zh-CN" sz="2800" b="0" i="0" dirty="0">
                <a:solidFill>
                  <a:srgbClr val="3385FF"/>
                </a:solidFill>
                <a:effectLst/>
                <a:latin typeface="tahoma" panose="020B0604030504040204" pitchFamily="34" charset="0"/>
              </a:rPr>
              <a:t>), . </a:t>
            </a:r>
            <a:r>
              <a:rPr lang="en-US" altLang="zh-CN" sz="1200" dirty="0"/>
              <a:t>the other block can also expressed by the f2, here we can also use the complex graph. Then be g</a:t>
            </a:r>
            <a:r>
              <a:rPr lang="en-US" altLang="zh-CN" sz="1200" b="1" i="0" u="none" strike="noStrike" dirty="0">
                <a:solidFill>
                  <a:srgbClr val="2B77C5"/>
                </a:solidFill>
                <a:effectLst/>
                <a:latin typeface="tahoma" panose="020B0604030504040204" pitchFamily="34" charset="0"/>
              </a:rPr>
              <a:t>eneralization, every n to the power of two matrix can resolve into the lower. </a:t>
            </a:r>
          </a:p>
        </p:txBody>
      </p:sp>
      <p:sp>
        <p:nvSpPr>
          <p:cNvPr id="4" name="灯片编号占位符 3"/>
          <p:cNvSpPr>
            <a:spLocks noGrp="1"/>
          </p:cNvSpPr>
          <p:nvPr>
            <p:ph type="sldNum" sz="quarter" idx="5"/>
          </p:nvPr>
        </p:nvSpPr>
        <p:spPr/>
        <p:txBody>
          <a:bodyPr/>
          <a:lstStyle/>
          <a:p>
            <a:fld id="{0A66C362-23F3-4A94-B189-7A0132AF351A}" type="slidenum">
              <a:rPr lang="zh-CN" altLang="en-US" smtClean="0"/>
              <a:t>12</a:t>
            </a:fld>
            <a:endParaRPr lang="zh-CN" altLang="en-US"/>
          </a:p>
        </p:txBody>
      </p:sp>
    </p:spTree>
    <p:extLst>
      <p:ext uri="{BB962C8B-B14F-4D97-AF65-F5344CB8AC3E}">
        <p14:creationId xmlns:p14="http://schemas.microsoft.com/office/powerpoint/2010/main" val="314384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Then the </a:t>
                </a:r>
                <a:r>
                  <a:rPr lang="en-US" altLang="zh-CN" b="0" i="0" dirty="0">
                    <a:solidFill>
                      <a:srgbClr val="666666"/>
                    </a:solidFill>
                    <a:effectLst/>
                    <a:latin typeface="tahoma" panose="020B0604030504040204" pitchFamily="34" charset="0"/>
                  </a:rPr>
                  <a:t>formula can be simplify like this. We can analyze the new flops.  </a:t>
                </a:r>
                <a:r>
                  <a:rPr lang="en-US" altLang="zh-CN" b="0" i="0" dirty="0" err="1">
                    <a:solidFill>
                      <a:srgbClr val="666666"/>
                    </a:solidFill>
                    <a:effectLst/>
                    <a:latin typeface="tahoma" panose="020B0604030504040204" pitchFamily="34" charset="0"/>
                  </a:rPr>
                  <a:t>Fn</a:t>
                </a:r>
                <a:r>
                  <a:rPr lang="en-US" altLang="zh-CN" b="0" i="0" dirty="0">
                    <a:solidFill>
                      <a:srgbClr val="666666"/>
                    </a:solidFill>
                    <a:effectLst/>
                    <a:latin typeface="tahoma" panose="020B0604030504040204" pitchFamily="34" charset="0"/>
                  </a:rPr>
                  <a:t> except 2 times </a:t>
                </a:r>
                <a:r>
                  <a:rPr lang="en-US" altLang="zh-CN" b="0" i="0" dirty="0" err="1">
                    <a:solidFill>
                      <a:srgbClr val="666666"/>
                    </a:solidFill>
                    <a:effectLst/>
                    <a:latin typeface="tahoma" panose="020B0604030504040204" pitchFamily="34" charset="0"/>
                  </a:rPr>
                  <a:t>Xeven</a:t>
                </a:r>
                <a:r>
                  <a:rPr lang="en-US" altLang="zh-CN" b="0" i="0" dirty="0">
                    <a:solidFill>
                      <a:srgbClr val="666666"/>
                    </a:solidFill>
                    <a:effectLst/>
                    <a:latin typeface="tahoma" panose="020B0604030504040204" pitchFamily="34" charset="0"/>
                  </a:rPr>
                  <a:t> and </a:t>
                </a:r>
                <a:r>
                  <a:rPr lang="en-US" altLang="zh-CN" b="0" i="0" dirty="0" err="1">
                    <a:solidFill>
                      <a:srgbClr val="666666"/>
                    </a:solidFill>
                    <a:effectLst/>
                    <a:latin typeface="tahoma" panose="020B0604030504040204" pitchFamily="34" charset="0"/>
                  </a:rPr>
                  <a:t>Xodd</a:t>
                </a:r>
                <a:r>
                  <a:rPr lang="en-US" altLang="zh-CN" b="0" i="0" baseline="0" dirty="0">
                    <a:solidFill>
                      <a:srgbClr val="666666"/>
                    </a:solidFill>
                    <a:effectLst/>
                    <a:latin typeface="tahoma" panose="020B0604030504040204" pitchFamily="34" charset="0"/>
                  </a:rPr>
                  <a:t> </a:t>
                </a:r>
                <a:r>
                  <a:rPr lang="en-US" altLang="zh-CN" b="0" i="0" dirty="0">
                    <a:solidFill>
                      <a:srgbClr val="666666"/>
                    </a:solidFill>
                    <a:effectLst/>
                    <a:latin typeface="tahoma" panose="020B0604030504040204" pitchFamily="34" charset="0"/>
                  </a:rPr>
                  <a:t>takes n</a:t>
                </a:r>
                <a:r>
                  <a:rPr lang="en-US" altLang="zh-CN" b="0" i="0" baseline="0" dirty="0">
                    <a:solidFill>
                      <a:srgbClr val="666666"/>
                    </a:solidFill>
                    <a:effectLst/>
                    <a:latin typeface="tahoma" panose="020B0604030504040204" pitchFamily="34" charset="0"/>
                  </a:rPr>
                  <a:t> square </a:t>
                </a:r>
                <a:r>
                  <a:rPr lang="en-US" altLang="zh-CN" b="0" i="0" baseline="0" dirty="0" err="1">
                    <a:solidFill>
                      <a:srgbClr val="666666"/>
                    </a:solidFill>
                    <a:effectLst/>
                    <a:latin typeface="tahoma" panose="020B0604030504040204" pitchFamily="34" charset="0"/>
                  </a:rPr>
                  <a:t>divede</a:t>
                </a:r>
                <a:r>
                  <a:rPr lang="en-US" altLang="zh-CN" b="0" i="0" baseline="0" dirty="0">
                    <a:solidFill>
                      <a:srgbClr val="666666"/>
                    </a:solidFill>
                    <a:effectLst/>
                    <a:latin typeface="tahoma" panose="020B0604030504040204" pitchFamily="34" charset="0"/>
                  </a:rPr>
                  <a:t> </a:t>
                </a:r>
                <a:r>
                  <a:rPr lang="en-US" altLang="zh-CN" b="0" i="0" dirty="0">
                    <a:solidFill>
                      <a:srgbClr val="666666"/>
                    </a:solidFill>
                    <a:effectLst/>
                    <a:latin typeface="tahoma" panose="020B0604030504040204" pitchFamily="34" charset="0"/>
                  </a:rPr>
                  <a:t>2 </a:t>
                </a:r>
                <a14:m>
                  <m:oMath xmlns:m="http://schemas.openxmlformats.org/officeDocument/2006/math">
                    <m:r>
                      <a:rPr lang="en-US" altLang="zh-CN" sz="1200" b="0" i="1" smtClean="0">
                        <a:latin typeface="Cambria Math" panose="02040503050406030204" pitchFamily="18" charset="0"/>
                      </a:rPr>
                      <m:t>𝑚𝑢𝑙𝑡𝑖𝑝𝑙𝑖𝑐𝑎𝑡𝑖𝑜𝑛</m:t>
                    </m:r>
                  </m:oMath>
                </a14:m>
                <a:r>
                  <a:rPr lang="en-US" altLang="zh-CN" b="0" i="0" dirty="0">
                    <a:solidFill>
                      <a:srgbClr val="666666"/>
                    </a:solidFill>
                    <a:effectLst/>
                    <a:latin typeface="tahoma" panose="020B0604030504040204" pitchFamily="34" charset="0"/>
                  </a:rPr>
                  <a:t>,  and</a:t>
                </a:r>
                <a:r>
                  <a:rPr lang="en-US" altLang="zh-CN" b="0" i="0" baseline="0" dirty="0">
                    <a:solidFill>
                      <a:srgbClr val="666666"/>
                    </a:solidFill>
                    <a:effectLst/>
                    <a:latin typeface="tahoma" panose="020B0604030504040204" pitchFamily="34" charset="0"/>
                  </a:rPr>
                  <a:t> then </a:t>
                </a:r>
                <a:r>
                  <a:rPr lang="en-US" altLang="zh-CN" b="0" i="0" dirty="0">
                    <a:solidFill>
                      <a:srgbClr val="666666"/>
                    </a:solidFill>
                    <a:effectLst/>
                    <a:latin typeface="tahoma" panose="020B0604030504040204" pitchFamily="34" charset="0"/>
                  </a:rPr>
                  <a:t>matrix</a:t>
                </a:r>
                <a:r>
                  <a:rPr lang="en-US" altLang="zh-CN" b="0" i="0" baseline="0" dirty="0">
                    <a:solidFill>
                      <a:srgbClr val="666666"/>
                    </a:solidFill>
                    <a:effectLst/>
                    <a:latin typeface="tahoma" panose="020B0604030504040204" pitchFamily="34" charset="0"/>
                  </a:rPr>
                  <a:t> D and I  are the </a:t>
                </a:r>
                <a14:m>
                  <m:oMath xmlns:m="http://schemas.openxmlformats.org/officeDocument/2006/math">
                    <m:r>
                      <a:rPr lang="en-US" altLang="zh-CN" sz="1200" b="0" i="1" smtClean="0">
                        <a:latin typeface="Cambria Math" panose="02040503050406030204" pitchFamily="18" charset="0"/>
                      </a:rPr>
                      <m:t>𝑑𝑖𝑎𝑔𝑜𝑛𝑎𝑙</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𝑚𝑎𝑡𝑟𝑖𝑥</m:t>
                    </m:r>
                    <m:r>
                      <a:rPr lang="en-US" altLang="zh-CN" sz="1200" b="0" i="1" smtClean="0">
                        <a:latin typeface="Cambria Math" panose="02040503050406030204" pitchFamily="18" charset="0"/>
                      </a:rPr>
                      <m:t>,</m:t>
                    </m:r>
                  </m:oMath>
                </a14:m>
                <a:r>
                  <a:rPr lang="en-US" altLang="zh-CN" b="0" i="0" dirty="0">
                    <a:solidFill>
                      <a:srgbClr val="666666"/>
                    </a:solidFill>
                    <a:effectLst/>
                    <a:latin typeface="tahoma" panose="020B0604030504040204" pitchFamily="34" charset="0"/>
                  </a:rPr>
                  <a:t> so</a:t>
                </a:r>
                <a:r>
                  <a:rPr lang="en-US" altLang="zh-CN" b="0" i="0" baseline="0" dirty="0">
                    <a:solidFill>
                      <a:srgbClr val="666666"/>
                    </a:solidFill>
                    <a:effectLst/>
                    <a:latin typeface="tahoma" panose="020B0604030504040204" pitchFamily="34" charset="0"/>
                  </a:rPr>
                  <a:t> it just </a:t>
                </a:r>
                <a:r>
                  <a:rPr lang="en-US" altLang="zh-CN" b="0" i="0" dirty="0">
                    <a:solidFill>
                      <a:srgbClr val="666666"/>
                    </a:solidFill>
                    <a:effectLst/>
                    <a:latin typeface="tahoma" panose="020B0604030504040204" pitchFamily="34" charset="0"/>
                  </a:rPr>
                  <a:t>take</a:t>
                </a:r>
                <a:r>
                  <a:rPr lang="en-US" altLang="zh-CN" b="0" i="0" baseline="0" dirty="0">
                    <a:solidFill>
                      <a:srgbClr val="666666"/>
                    </a:solidFill>
                    <a:effectLst/>
                    <a:latin typeface="tahoma" panose="020B0604030504040204" pitchFamily="34" charset="0"/>
                  </a:rPr>
                  <a:t> n times </a:t>
                </a:r>
                <a:r>
                  <a:rPr lang="en-US" altLang="zh-CN" b="0" i="0" dirty="0">
                    <a:solidFill>
                      <a:srgbClr val="666666"/>
                    </a:solidFill>
                    <a:effectLst/>
                    <a:latin typeface="tahoma" panose="020B0604030504040204" pitchFamily="34" charset="0"/>
                  </a:rPr>
                  <a:t> multiplication</a:t>
                </a:r>
                <a:r>
                  <a:rPr lang="en-US" altLang="zh-CN" b="0" i="0" baseline="0" dirty="0">
                    <a:solidFill>
                      <a:srgbClr val="666666"/>
                    </a:solidFill>
                    <a:effectLst/>
                    <a:latin typeface="tahoma" panose="020B0604030504040204" pitchFamily="34" charset="0"/>
                  </a:rPr>
                  <a:t> totally, it reduce about half of the products, it will be faster.</a:t>
                </a:r>
                <a:endParaRPr lang="zh-CN" altLang="en-US" dirty="0"/>
              </a:p>
            </p:txBody>
          </p:sp>
        </mc:Choice>
        <mc:Fallback xmlns="">
          <p:sp>
            <p:nvSpPr>
              <p:cNvPr id="3" name="备注占位符 2"/>
              <p:cNvSpPr>
                <a:spLocks noGrp="1"/>
              </p:cNvSpPr>
              <p:nvPr>
                <p:ph type="body" idx="1"/>
              </p:nvPr>
            </p:nvSpPr>
            <p:spPr/>
            <p:txBody>
              <a:bodyPr/>
              <a:lstStyle/>
              <a:p>
                <a:r>
                  <a:rPr lang="en-US" altLang="zh-CN" dirty="0"/>
                  <a:t>Then the </a:t>
                </a:r>
                <a:r>
                  <a:rPr lang="en-US" altLang="zh-CN" b="0" i="0" dirty="0">
                    <a:solidFill>
                      <a:srgbClr val="666666"/>
                    </a:solidFill>
                    <a:effectLst/>
                    <a:latin typeface="tahoma" panose="020B0604030504040204" pitchFamily="34" charset="0"/>
                  </a:rPr>
                  <a:t>formula can be simplify like this. We can analyze the new flops.  F N except 2 times X even take s n/4^2  </a:t>
                </a:r>
                <a:r>
                  <a:rPr lang="en-US" altLang="zh-CN" sz="1200" b="0" i="0">
                    <a:latin typeface="Cambria Math" panose="02040503050406030204" pitchFamily="18" charset="0"/>
                  </a:rPr>
                  <a:t>𝑚𝑢𝑙𝑡𝑖𝑝𝑙𝑖𝑐𝑎𝑡𝑖𝑜𝑛</a:t>
                </a:r>
                <a:r>
                  <a:rPr lang="en-US" altLang="zh-CN" b="0" i="0" dirty="0">
                    <a:solidFill>
                      <a:srgbClr val="666666"/>
                    </a:solidFill>
                    <a:effectLst/>
                    <a:latin typeface="tahoma" panose="020B0604030504040204" pitchFamily="34" charset="0"/>
                  </a:rPr>
                  <a:t>,  and</a:t>
                </a:r>
                <a:r>
                  <a:rPr lang="en-US" altLang="zh-CN" b="0" i="0" baseline="0" dirty="0">
                    <a:solidFill>
                      <a:srgbClr val="666666"/>
                    </a:solidFill>
                    <a:effectLst/>
                    <a:latin typeface="tahoma" panose="020B0604030504040204" pitchFamily="34" charset="0"/>
                  </a:rPr>
                  <a:t> then </a:t>
                </a:r>
                <a:r>
                  <a:rPr lang="en-US" altLang="zh-CN" b="0" i="0" dirty="0">
                    <a:solidFill>
                      <a:srgbClr val="666666"/>
                    </a:solidFill>
                    <a:effectLst/>
                    <a:latin typeface="tahoma" panose="020B0604030504040204" pitchFamily="34" charset="0"/>
                  </a:rPr>
                  <a:t>matrix</a:t>
                </a:r>
                <a:r>
                  <a:rPr lang="en-US" altLang="zh-CN" b="0" i="0" baseline="0" dirty="0">
                    <a:solidFill>
                      <a:srgbClr val="666666"/>
                    </a:solidFill>
                    <a:effectLst/>
                    <a:latin typeface="tahoma" panose="020B0604030504040204" pitchFamily="34" charset="0"/>
                  </a:rPr>
                  <a:t> D and I  are the </a:t>
                </a:r>
                <a:r>
                  <a:rPr lang="en-US" altLang="zh-CN" sz="1200" b="0" i="0">
                    <a:latin typeface="Cambria Math" panose="02040503050406030204" pitchFamily="18" charset="0"/>
                  </a:rPr>
                  <a:t>𝑑𝑖𝑎𝑔𝑜𝑛𝑎𝑙 𝑚𝑎𝑡𝑟𝑖𝑥,</a:t>
                </a:r>
                <a:r>
                  <a:rPr lang="en-US" altLang="zh-CN" b="0" i="0" dirty="0">
                    <a:solidFill>
                      <a:srgbClr val="666666"/>
                    </a:solidFill>
                    <a:effectLst/>
                    <a:latin typeface="tahoma" panose="020B0604030504040204" pitchFamily="34" charset="0"/>
                  </a:rPr>
                  <a:t> so</a:t>
                </a:r>
                <a:r>
                  <a:rPr lang="en-US" altLang="zh-CN" b="0" i="0" baseline="0" dirty="0">
                    <a:solidFill>
                      <a:srgbClr val="666666"/>
                    </a:solidFill>
                    <a:effectLst/>
                    <a:latin typeface="tahoma" panose="020B0604030504040204" pitchFamily="34" charset="0"/>
                  </a:rPr>
                  <a:t> it just </a:t>
                </a:r>
                <a:r>
                  <a:rPr lang="en-US" altLang="zh-CN" b="0" i="0" dirty="0">
                    <a:solidFill>
                      <a:srgbClr val="666666"/>
                    </a:solidFill>
                    <a:effectLst/>
                    <a:latin typeface="tahoma" panose="020B0604030504040204" pitchFamily="34" charset="0"/>
                  </a:rPr>
                  <a:t>take</a:t>
                </a:r>
                <a:r>
                  <a:rPr lang="en-US" altLang="zh-CN" b="0" i="0" baseline="0" dirty="0">
                    <a:solidFill>
                      <a:srgbClr val="666666"/>
                    </a:solidFill>
                    <a:effectLst/>
                    <a:latin typeface="tahoma" panose="020B0604030504040204" pitchFamily="34" charset="0"/>
                  </a:rPr>
                  <a:t> n times </a:t>
                </a:r>
                <a:r>
                  <a:rPr lang="en-US" altLang="zh-CN" b="0" i="0" dirty="0">
                    <a:solidFill>
                      <a:srgbClr val="666666"/>
                    </a:solidFill>
                    <a:effectLst/>
                    <a:latin typeface="tahoma" panose="020B0604030504040204" pitchFamily="34" charset="0"/>
                  </a:rPr>
                  <a:t> multiplication</a:t>
                </a:r>
                <a:r>
                  <a:rPr lang="en-US" altLang="zh-CN" b="0" i="0" baseline="0" dirty="0">
                    <a:solidFill>
                      <a:srgbClr val="666666"/>
                    </a:solidFill>
                    <a:effectLst/>
                    <a:latin typeface="tahoma" panose="020B0604030504040204" pitchFamily="34" charset="0"/>
                  </a:rPr>
                  <a:t>, totally, it reduce about half of the products.</a:t>
                </a:r>
                <a:endParaRPr lang="zh-CN" altLang="en-US" dirty="0"/>
              </a:p>
            </p:txBody>
          </p:sp>
        </mc:Fallback>
      </mc:AlternateContent>
      <p:sp>
        <p:nvSpPr>
          <p:cNvPr id="4" name="灯片编号占位符 3"/>
          <p:cNvSpPr>
            <a:spLocks noGrp="1"/>
          </p:cNvSpPr>
          <p:nvPr>
            <p:ph type="sldNum" sz="quarter" idx="5"/>
          </p:nvPr>
        </p:nvSpPr>
        <p:spPr/>
        <p:txBody>
          <a:bodyPr/>
          <a:lstStyle/>
          <a:p>
            <a:fld id="{0A66C362-23F3-4A94-B189-7A0132AF351A}" type="slidenum">
              <a:rPr lang="zh-CN" altLang="en-US" smtClean="0"/>
              <a:t>13</a:t>
            </a:fld>
            <a:endParaRPr lang="zh-CN" altLang="en-US"/>
          </a:p>
        </p:txBody>
      </p:sp>
    </p:spTree>
    <p:extLst>
      <p:ext uri="{BB962C8B-B14F-4D97-AF65-F5344CB8AC3E}">
        <p14:creationId xmlns:p14="http://schemas.microsoft.com/office/powerpoint/2010/main" val="117377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some code of the FFT, There is a FFT 2 dimension function just do the Edge detection and the basic processing. For one dimension function, use to divide two dimension into one dimension FFT. Here we define Sampling frequency. For the FFT function, just like the last page said, first we divide odd and even for the image shape and keep recursion to divide the Fourier matrix and calculate </a:t>
            </a:r>
            <a:r>
              <a:rPr lang="en-US" altLang="zh-CN" dirty="0" err="1"/>
              <a:t>Dn</a:t>
            </a:r>
            <a:r>
              <a:rPr lang="en-US" altLang="zh-CN" dirty="0"/>
              <a:t> times </a:t>
            </a:r>
            <a:r>
              <a:rPr lang="en-US" altLang="zh-CN" dirty="0" err="1"/>
              <a:t>Fn</a:t>
            </a:r>
            <a:r>
              <a:rPr lang="en-US" altLang="zh-CN" dirty="0"/>
              <a:t> and I times Fn. When the dimension reduce to the 2 times 2, then we get the basic case and just calculate the result. And you can see at the right hand size, w can get the same result with the package in library. Then welcome to my partner to share some application.</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14</a:t>
            </a:fld>
            <a:endParaRPr lang="zh-CN" altLang="en-US"/>
          </a:p>
        </p:txBody>
      </p:sp>
    </p:spTree>
    <p:extLst>
      <p:ext uri="{BB962C8B-B14F-4D97-AF65-F5344CB8AC3E}">
        <p14:creationId xmlns:p14="http://schemas.microsoft.com/office/powerpoint/2010/main" val="81545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6C362-23F3-4A94-B189-7A0132AF351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4069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16</a:t>
            </a:fld>
            <a:endParaRPr lang="zh-CN" altLang="en-US"/>
          </a:p>
        </p:txBody>
      </p:sp>
    </p:spTree>
    <p:extLst>
      <p:ext uri="{BB962C8B-B14F-4D97-AF65-F5344CB8AC3E}">
        <p14:creationId xmlns:p14="http://schemas.microsoft.com/office/powerpoint/2010/main" val="4127055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17</a:t>
            </a:fld>
            <a:endParaRPr lang="zh-CN" altLang="en-US"/>
          </a:p>
        </p:txBody>
      </p:sp>
    </p:spTree>
    <p:extLst>
      <p:ext uri="{BB962C8B-B14F-4D97-AF65-F5344CB8AC3E}">
        <p14:creationId xmlns:p14="http://schemas.microsoft.com/office/powerpoint/2010/main" val="83739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18</a:t>
            </a:fld>
            <a:endParaRPr lang="zh-CN" altLang="en-US"/>
          </a:p>
        </p:txBody>
      </p:sp>
    </p:spTree>
    <p:extLst>
      <p:ext uri="{BB962C8B-B14F-4D97-AF65-F5344CB8AC3E}">
        <p14:creationId xmlns:p14="http://schemas.microsoft.com/office/powerpoint/2010/main" val="846761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19</a:t>
            </a:fld>
            <a:endParaRPr lang="zh-CN" altLang="en-US"/>
          </a:p>
        </p:txBody>
      </p:sp>
    </p:spTree>
    <p:extLst>
      <p:ext uri="{BB962C8B-B14F-4D97-AF65-F5344CB8AC3E}">
        <p14:creationId xmlns:p14="http://schemas.microsoft.com/office/powerpoint/2010/main" val="304964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here is the content</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a:t>
            </a:fld>
            <a:endParaRPr lang="zh-CN" altLang="en-US"/>
          </a:p>
        </p:txBody>
      </p:sp>
    </p:spTree>
    <p:extLst>
      <p:ext uri="{BB962C8B-B14F-4D97-AF65-F5344CB8AC3E}">
        <p14:creationId xmlns:p14="http://schemas.microsoft.com/office/powerpoint/2010/main" val="2258377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20</a:t>
            </a:fld>
            <a:endParaRPr lang="zh-CN" altLang="en-US"/>
          </a:p>
        </p:txBody>
      </p:sp>
    </p:spTree>
    <p:extLst>
      <p:ext uri="{BB962C8B-B14F-4D97-AF65-F5344CB8AC3E}">
        <p14:creationId xmlns:p14="http://schemas.microsoft.com/office/powerpoint/2010/main" val="2903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22</a:t>
            </a:fld>
            <a:endParaRPr lang="zh-CN" altLang="en-US"/>
          </a:p>
        </p:txBody>
      </p:sp>
    </p:spTree>
    <p:extLst>
      <p:ext uri="{BB962C8B-B14F-4D97-AF65-F5344CB8AC3E}">
        <p14:creationId xmlns:p14="http://schemas.microsoft.com/office/powerpoint/2010/main" val="3867831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23</a:t>
            </a:fld>
            <a:endParaRPr lang="zh-CN" altLang="en-US"/>
          </a:p>
        </p:txBody>
      </p:sp>
    </p:spTree>
    <p:extLst>
      <p:ext uri="{BB962C8B-B14F-4D97-AF65-F5344CB8AC3E}">
        <p14:creationId xmlns:p14="http://schemas.microsoft.com/office/powerpoint/2010/main" val="3614414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24</a:t>
            </a:fld>
            <a:endParaRPr lang="zh-CN" altLang="en-US"/>
          </a:p>
        </p:txBody>
      </p:sp>
    </p:spTree>
    <p:extLst>
      <p:ext uri="{BB962C8B-B14F-4D97-AF65-F5344CB8AC3E}">
        <p14:creationId xmlns:p14="http://schemas.microsoft.com/office/powerpoint/2010/main" val="76660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25</a:t>
            </a:fld>
            <a:endParaRPr lang="zh-CN" altLang="en-US"/>
          </a:p>
        </p:txBody>
      </p:sp>
    </p:spTree>
    <p:extLst>
      <p:ext uri="{BB962C8B-B14F-4D97-AF65-F5344CB8AC3E}">
        <p14:creationId xmlns:p14="http://schemas.microsoft.com/office/powerpoint/2010/main" val="557884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26</a:t>
            </a:fld>
            <a:endParaRPr lang="zh-CN" altLang="en-US"/>
          </a:p>
        </p:txBody>
      </p:sp>
    </p:spTree>
    <p:extLst>
      <p:ext uri="{BB962C8B-B14F-4D97-AF65-F5344CB8AC3E}">
        <p14:creationId xmlns:p14="http://schemas.microsoft.com/office/powerpoint/2010/main" val="1237187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27</a:t>
            </a:fld>
            <a:endParaRPr lang="zh-CN" altLang="en-US"/>
          </a:p>
        </p:txBody>
      </p:sp>
    </p:spTree>
    <p:extLst>
      <p:ext uri="{BB962C8B-B14F-4D97-AF65-F5344CB8AC3E}">
        <p14:creationId xmlns:p14="http://schemas.microsoft.com/office/powerpoint/2010/main" val="2452334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28</a:t>
            </a:fld>
            <a:endParaRPr lang="zh-CN" altLang="en-US"/>
          </a:p>
        </p:txBody>
      </p:sp>
    </p:spTree>
    <p:extLst>
      <p:ext uri="{BB962C8B-B14F-4D97-AF65-F5344CB8AC3E}">
        <p14:creationId xmlns:p14="http://schemas.microsoft.com/office/powerpoint/2010/main" val="235344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29</a:t>
            </a:fld>
            <a:endParaRPr lang="zh-CN" altLang="en-US"/>
          </a:p>
        </p:txBody>
      </p:sp>
    </p:spTree>
    <p:extLst>
      <p:ext uri="{BB962C8B-B14F-4D97-AF65-F5344CB8AC3E}">
        <p14:creationId xmlns:p14="http://schemas.microsoft.com/office/powerpoint/2010/main" val="1562137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30</a:t>
            </a:fld>
            <a:endParaRPr lang="zh-CN" altLang="en-US"/>
          </a:p>
        </p:txBody>
      </p:sp>
    </p:spTree>
    <p:extLst>
      <p:ext uri="{BB962C8B-B14F-4D97-AF65-F5344CB8AC3E}">
        <p14:creationId xmlns:p14="http://schemas.microsoft.com/office/powerpoint/2010/main" val="328605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3</a:t>
            </a:fld>
            <a:endParaRPr lang="zh-CN" altLang="en-US"/>
          </a:p>
        </p:txBody>
      </p:sp>
    </p:spTree>
    <p:extLst>
      <p:ext uri="{BB962C8B-B14F-4D97-AF65-F5344CB8AC3E}">
        <p14:creationId xmlns:p14="http://schemas.microsoft.com/office/powerpoint/2010/main" val="1892948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contain of this part can be separated into two parts, and the first half focus on derivation while the second part focus on Reason and implementation</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4</a:t>
            </a:fld>
            <a:endParaRPr lang="zh-CN" altLang="en-US"/>
          </a:p>
        </p:txBody>
      </p:sp>
    </p:spTree>
    <p:extLst>
      <p:ext uri="{BB962C8B-B14F-4D97-AF65-F5344CB8AC3E}">
        <p14:creationId xmlns:p14="http://schemas.microsoft.com/office/powerpoint/2010/main" val="409676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t>Firstly, we are going to prove the Orthogonality of trigonometric function, </a:t>
            </a:r>
          </a:p>
          <a:p>
            <a:pPr algn="just"/>
            <a:endParaRPr lang="en-US" altLang="zh-CN" dirty="0"/>
          </a:p>
          <a:p>
            <a:pPr algn="just"/>
            <a:r>
              <a:rPr lang="en-US" altLang="zh-CN" dirty="0"/>
              <a:t>If two vectors are orthogonal, then, the result of a dot b should equals to zero.</a:t>
            </a:r>
          </a:p>
          <a:p>
            <a:pPr algn="just"/>
            <a:endParaRPr lang="en-US" altLang="zh-CN" dirty="0"/>
          </a:p>
          <a:p>
            <a:pPr algn="just"/>
            <a:r>
              <a:rPr lang="en-US" altLang="zh-CN" dirty="0"/>
              <a:t>Hence, trigonometric functions have the property of orthogonality.</a:t>
            </a:r>
          </a:p>
        </p:txBody>
      </p:sp>
      <p:sp>
        <p:nvSpPr>
          <p:cNvPr id="4" name="灯片编号占位符 3"/>
          <p:cNvSpPr>
            <a:spLocks noGrp="1"/>
          </p:cNvSpPr>
          <p:nvPr>
            <p:ph type="sldNum" sz="quarter" idx="5"/>
          </p:nvPr>
        </p:nvSpPr>
        <p:spPr/>
        <p:txBody>
          <a:bodyPr/>
          <a:lstStyle/>
          <a:p>
            <a:fld id="{0A66C362-23F3-4A94-B189-7A0132AF351A}" type="slidenum">
              <a:rPr lang="zh-CN" altLang="en-US" smtClean="0"/>
              <a:t>5</a:t>
            </a:fld>
            <a:endParaRPr lang="zh-CN" altLang="en-US"/>
          </a:p>
        </p:txBody>
      </p:sp>
    </p:spTree>
    <p:extLst>
      <p:ext uri="{BB962C8B-B14F-4D97-AF65-F5344CB8AC3E}">
        <p14:creationId xmlns:p14="http://schemas.microsoft.com/office/powerpoint/2010/main" val="295184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it comes to the derivation of Fourier Series. Initially, assume there is function …, by using product to sum formular, we are able to change it into this form. </a:t>
            </a:r>
          </a:p>
          <a:p>
            <a:r>
              <a:rPr lang="en-US" altLang="zh-CN" dirty="0"/>
              <a:t>Thus, the main task now become detect the value of a0, an, and bn. So, we substitute f(x) into …, and simplify the expression to get the results, which is one over 2pi times the integral of f(x).</a:t>
            </a:r>
          </a:p>
          <a:p>
            <a:r>
              <a:rPr lang="en-US" altLang="zh-CN" dirty="0"/>
              <a:t>Similarly, we can calculate the expression of an and bn. </a:t>
            </a:r>
          </a:p>
          <a:p>
            <a:endParaRPr lang="en-US" altLang="zh-CN" dirty="0"/>
          </a:p>
          <a:p>
            <a:r>
              <a:rPr lang="en-US" altLang="zh-CN" dirty="0"/>
              <a:t>And then, we try to extent the function from the period of 2pi to the more general form. And the corresponding result is this one.</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6</a:t>
            </a:fld>
            <a:endParaRPr lang="zh-CN" altLang="en-US"/>
          </a:p>
        </p:txBody>
      </p:sp>
    </p:spTree>
    <p:extLst>
      <p:ext uri="{BB962C8B-B14F-4D97-AF65-F5344CB8AC3E}">
        <p14:creationId xmlns:p14="http://schemas.microsoft.com/office/powerpoint/2010/main" val="383662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obtaining the Fourier series, we are going to find the Fourier Series of complex function. First, we write down </a:t>
            </a:r>
            <a:r>
              <a:rPr lang="en-US" altLang="zh-CN" dirty="0" err="1"/>
              <a:t>oula</a:t>
            </a:r>
            <a:r>
              <a:rPr lang="en-US" altLang="zh-CN" dirty="0"/>
              <a:t> function. And since theta equals to omg t, we can rewrite the function as e to the power of I omg t equals to cos </a:t>
            </a:r>
            <a:r>
              <a:rPr lang="en-US" altLang="zh-CN" dirty="0" err="1"/>
              <a:t>omgt</a:t>
            </a:r>
            <a:r>
              <a:rPr lang="en-US" altLang="zh-CN" dirty="0"/>
              <a:t> + I times sin omg t.</a:t>
            </a:r>
          </a:p>
          <a:p>
            <a:endParaRPr lang="en-US" altLang="zh-CN" dirty="0"/>
          </a:p>
          <a:p>
            <a:r>
              <a:rPr lang="en-US" altLang="zh-CN" dirty="0"/>
              <a:t>And then, we define cos </a:t>
            </a:r>
            <a:r>
              <a:rPr lang="en-US" altLang="zh-CN" dirty="0" err="1"/>
              <a:t>nwt</a:t>
            </a:r>
            <a:r>
              <a:rPr lang="en-US" altLang="zh-CN" dirty="0"/>
              <a:t> and sin </a:t>
            </a:r>
            <a:r>
              <a:rPr lang="en-US" altLang="zh-CN" dirty="0" err="1"/>
              <a:t>nwt</a:t>
            </a:r>
            <a:r>
              <a:rPr lang="en-US" altLang="zh-CN" dirty="0"/>
              <a:t> in this form and Cn in this form. And then substitute it into f(x). After simplification, we got f(t) in this form.</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7</a:t>
            </a:fld>
            <a:endParaRPr lang="zh-CN" altLang="en-US"/>
          </a:p>
        </p:txBody>
      </p:sp>
    </p:spTree>
    <p:extLst>
      <p:ext uri="{BB962C8B-B14F-4D97-AF65-F5344CB8AC3E}">
        <p14:creationId xmlns:p14="http://schemas.microsoft.com/office/powerpoint/2010/main" val="257898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Well, the last step is to combine these two result to get the expression of Cn. And then, The Fourier Series of complex function can be obtained.</a:t>
            </a:r>
            <a:endParaRPr lang="zh-CN" altLang="en-US" dirty="0"/>
          </a:p>
        </p:txBody>
      </p:sp>
      <p:sp>
        <p:nvSpPr>
          <p:cNvPr id="4" name="灯片编号占位符 3"/>
          <p:cNvSpPr>
            <a:spLocks noGrp="1"/>
          </p:cNvSpPr>
          <p:nvPr>
            <p:ph type="sldNum" sz="quarter" idx="5"/>
          </p:nvPr>
        </p:nvSpPr>
        <p:spPr/>
        <p:txBody>
          <a:bodyPr/>
          <a:lstStyle/>
          <a:p>
            <a:fld id="{0A66C362-23F3-4A94-B189-7A0132AF351A}" type="slidenum">
              <a:rPr lang="zh-CN" altLang="en-US" smtClean="0"/>
              <a:t>8</a:t>
            </a:fld>
            <a:endParaRPr lang="zh-CN" altLang="en-US"/>
          </a:p>
        </p:txBody>
      </p:sp>
    </p:spTree>
    <p:extLst>
      <p:ext uri="{BB962C8B-B14F-4D97-AF65-F5344CB8AC3E}">
        <p14:creationId xmlns:p14="http://schemas.microsoft.com/office/powerpoint/2010/main" val="1259261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accent5">
                    <a:lumMod val="50000"/>
                  </a:schemeClr>
                </a:solidFill>
                <a:latin typeface="Microsoft YaHei UI" panose="020B0503020204020204" pitchFamily="34" charset="-122"/>
                <a:ea typeface="Microsoft YaHei UI" panose="020B0503020204020204" pitchFamily="34" charset="-122"/>
              </a:rPr>
              <a:t>After get the expression of Fourier series of complex function, the next step is to expand it to fit the aperiodic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accent5">
                  <a:lumMod val="50000"/>
                </a:schemeClr>
              </a:solidFill>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accent5">
                    <a:lumMod val="50000"/>
                  </a:schemeClr>
                </a:solidFill>
                <a:latin typeface="Microsoft YaHei UI" panose="020B0503020204020204" pitchFamily="34" charset="-122"/>
                <a:ea typeface="Microsoft YaHei UI" panose="020B0503020204020204" pitchFamily="34" charset="-122"/>
              </a:rPr>
              <a:t>Then we can sperate the whole expression into Fourier Transform and inverse Fourier Transform. By these expression, we are able to achieve the transformation of graph or voice signal.</a:t>
            </a:r>
            <a:endParaRPr lang="zh-CN" altLang="en-US" sz="1200" b="1" dirty="0">
              <a:solidFill>
                <a:schemeClr val="accent5">
                  <a:lumMod val="50000"/>
                </a:schemeClr>
              </a:solidFill>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0A66C362-23F3-4A94-B189-7A0132AF351A}" type="slidenum">
              <a:rPr lang="zh-CN" altLang="en-US" smtClean="0"/>
              <a:t>9</a:t>
            </a:fld>
            <a:endParaRPr lang="zh-CN" altLang="en-US"/>
          </a:p>
        </p:txBody>
      </p:sp>
    </p:spTree>
    <p:extLst>
      <p:ext uri="{BB962C8B-B14F-4D97-AF65-F5344CB8AC3E}">
        <p14:creationId xmlns:p14="http://schemas.microsoft.com/office/powerpoint/2010/main" val="2099716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43A10-9429-4604-BC11-ED04C443C2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7B40064-3222-4D81-8442-1A5898D97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B60A4DC-0D80-4308-B961-005745EB1712}"/>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16B3D386-901E-42A6-9B2D-F59A7C1B4F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5AAFDA-76D0-40D8-95B8-B26706FC7D7C}"/>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3310035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AA07B-02F4-47C1-83E4-88D712F833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9A8576-79DE-4F3D-B32D-F3E6476EDD5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44F458-14ED-419E-B743-6B8585E0A13A}"/>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16F6EFAB-97E6-4BB1-A819-6BED928136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2A1070-F5A3-4FC4-A150-BB7409E3D3A5}"/>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1265168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99B8DD4-1234-4CBA-9040-8660BFDB6F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ED915EE-7AC5-47D0-8F86-A1D6241D08F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ECF4AE-05F4-4484-8249-E64FA0CFAC92}"/>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9A5FD680-F2E8-4F57-9402-F6E28573E5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0A6FBA-859B-4ECC-B1B2-75128AB9135C}"/>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71124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326C9-1195-492D-A620-48E116EB7E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EEA080E-F4E5-4947-A545-903451887AF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8DCD4EA-8301-47AD-B92F-FED704193978}"/>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AB2C7245-4790-4C24-AC26-46E3D2034A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01D477-7117-4A23-8015-7A6065DB4E20}"/>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86118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87A8B-4A41-4D11-BF2D-B120F570ABF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6FC3F6B-F110-4DCB-8F6E-B48F5BC4F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6187C99-EF93-4AE5-98E6-7B7AE43C9A00}"/>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AAE57299-C8D6-4AA7-A1CF-7D7C4C6561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525C90-2E2A-4F62-983A-9A6E38216666}"/>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314992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15757-37C4-4E21-B4BB-FAA2240BBBE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4D6A8C-68E1-4BE3-B3AD-7C0727FF64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AA26881-A99A-4189-AAD8-C76208C1DC8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F7AF682-5253-4C46-890D-977B6C88E033}"/>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6" name="页脚占位符 5">
            <a:extLst>
              <a:ext uri="{FF2B5EF4-FFF2-40B4-BE49-F238E27FC236}">
                <a16:creationId xmlns:a16="http://schemas.microsoft.com/office/drawing/2014/main" id="{012092AA-685D-4E94-A30B-CE98C38768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EBC73D-CD02-4DF2-949E-8198B10B39D4}"/>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337540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51659-428E-4994-84D4-89DE0D0E26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6DBBF5-09A0-4404-A0B1-F6E66A832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9B8CF6-2C6F-4165-88E8-91E292D168F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9F86292-0B77-4C38-AFB9-B658CCFE7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0040A57-9C70-4EEE-B01B-6E3B7E10587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0BA9E27-CFD9-46AF-BF28-A78C0739FCAB}"/>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8" name="页脚占位符 7">
            <a:extLst>
              <a:ext uri="{FF2B5EF4-FFF2-40B4-BE49-F238E27FC236}">
                <a16:creationId xmlns:a16="http://schemas.microsoft.com/office/drawing/2014/main" id="{03303CB4-DBA2-4550-A0BA-4084EC95D5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7E62C8-F468-4F5D-AC9A-0E8E9236AFAE}"/>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154339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E7D4F-EEAE-4041-BB58-C1C2D2F2520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714D9D-BC63-42B1-9E78-D4E98DB673D0}"/>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4" name="页脚占位符 3">
            <a:extLst>
              <a:ext uri="{FF2B5EF4-FFF2-40B4-BE49-F238E27FC236}">
                <a16:creationId xmlns:a16="http://schemas.microsoft.com/office/drawing/2014/main" id="{422ACA86-2D34-444F-842D-E2A0CD3E27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9492737-EF54-4F68-A613-2AC5A808BC3F}"/>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2678148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86542A-E723-4F33-BB2C-47A70FC7399C}"/>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3" name="页脚占位符 2">
            <a:extLst>
              <a:ext uri="{FF2B5EF4-FFF2-40B4-BE49-F238E27FC236}">
                <a16:creationId xmlns:a16="http://schemas.microsoft.com/office/drawing/2014/main" id="{1B523A17-F5AD-420C-A774-2D794CEB4CB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8175253-BD1C-4C2B-8AE2-FBA595F9EBB7}"/>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336815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D8CE8-F9C1-4367-BC46-17F15C619D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ECD43E-6029-471E-81C6-AA55F3B090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152586A-8A86-458A-827F-87440C661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E7A28E-02A2-4936-B72A-3E73DE7A1D91}"/>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6" name="页脚占位符 5">
            <a:extLst>
              <a:ext uri="{FF2B5EF4-FFF2-40B4-BE49-F238E27FC236}">
                <a16:creationId xmlns:a16="http://schemas.microsoft.com/office/drawing/2014/main" id="{BDCBEFAC-A109-4E28-A20A-C464EB5A19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9D0EF3-8425-459A-A367-B248F54BE01B}"/>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55593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1654E-17F5-439D-8A4A-7136114F79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A08261D-BE98-4EC9-BAB1-BECB1D329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5D8854-F114-4CFE-B0F7-873CAD64F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87B589-63F5-4355-B65A-5446F2485759}"/>
              </a:ext>
            </a:extLst>
          </p:cNvPr>
          <p:cNvSpPr>
            <a:spLocks noGrp="1"/>
          </p:cNvSpPr>
          <p:nvPr>
            <p:ph type="dt" sz="half" idx="10"/>
          </p:nvPr>
        </p:nvSpPr>
        <p:spPr/>
        <p:txBody>
          <a:bodyPr/>
          <a:lstStyle/>
          <a:p>
            <a:fld id="{8BE39E35-8927-40CF-854F-62D62997D73D}" type="datetimeFigureOut">
              <a:rPr lang="zh-CN" altLang="en-US" smtClean="0"/>
              <a:t>2021/12/15</a:t>
            </a:fld>
            <a:endParaRPr lang="zh-CN" altLang="en-US"/>
          </a:p>
        </p:txBody>
      </p:sp>
      <p:sp>
        <p:nvSpPr>
          <p:cNvPr id="6" name="页脚占位符 5">
            <a:extLst>
              <a:ext uri="{FF2B5EF4-FFF2-40B4-BE49-F238E27FC236}">
                <a16:creationId xmlns:a16="http://schemas.microsoft.com/office/drawing/2014/main" id="{3195EF9F-56DF-48E8-A43F-2FF1F39EA7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E380142-0A88-475A-B180-6AF3B2A3ED75}"/>
              </a:ext>
            </a:extLst>
          </p:cNvPr>
          <p:cNvSpPr>
            <a:spLocks noGrp="1"/>
          </p:cNvSpPr>
          <p:nvPr>
            <p:ph type="sldNum" sz="quarter" idx="12"/>
          </p:nvPr>
        </p:nvSpPr>
        <p:spPr/>
        <p:txBody>
          <a:body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53548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12CAF04-3A6D-4FAD-9569-3E6C99AE4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4E8D8-8D60-4CF0-AE89-96A7362B6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F9E9308-0430-4B74-AF82-3BE90F3F7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39E35-8927-40CF-854F-62D62997D73D}" type="datetimeFigureOut">
              <a:rPr lang="zh-CN" altLang="en-US" smtClean="0"/>
              <a:t>2021/12/15</a:t>
            </a:fld>
            <a:endParaRPr lang="zh-CN" altLang="en-US"/>
          </a:p>
        </p:txBody>
      </p:sp>
      <p:sp>
        <p:nvSpPr>
          <p:cNvPr id="5" name="页脚占位符 4">
            <a:extLst>
              <a:ext uri="{FF2B5EF4-FFF2-40B4-BE49-F238E27FC236}">
                <a16:creationId xmlns:a16="http://schemas.microsoft.com/office/drawing/2014/main" id="{42EDDE3B-18DE-419D-9D46-4977F9B800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9226E01-A001-4169-800C-989C74A5F9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FF135-FD91-4737-9E66-49D48C6CC9D9}" type="slidenum">
              <a:rPr lang="zh-CN" altLang="en-US" smtClean="0"/>
              <a:t>‹#›</a:t>
            </a:fld>
            <a:endParaRPr lang="zh-CN" altLang="en-US"/>
          </a:p>
        </p:txBody>
      </p:sp>
    </p:spTree>
    <p:extLst>
      <p:ext uri="{BB962C8B-B14F-4D97-AF65-F5344CB8AC3E}">
        <p14:creationId xmlns:p14="http://schemas.microsoft.com/office/powerpoint/2010/main" val="487532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400.png"/><Relationship Id="rId18" Type="http://schemas.openxmlformats.org/officeDocument/2006/relationships/customXml" Target="../ink/ink8.xml"/><Relationship Id="rId26" Type="http://schemas.openxmlformats.org/officeDocument/2006/relationships/image" Target="../media/image46.png"/><Relationship Id="rId3" Type="http://schemas.openxmlformats.org/officeDocument/2006/relationships/image" Target="../media/image22.png"/><Relationship Id="rId21" Type="http://schemas.openxmlformats.org/officeDocument/2006/relationships/image" Target="../media/image410.png"/><Relationship Id="rId7" Type="http://schemas.openxmlformats.org/officeDocument/2006/relationships/image" Target="../media/image33.png"/><Relationship Id="rId12" Type="http://schemas.openxmlformats.org/officeDocument/2006/relationships/customXml" Target="../ink/ink3.xml"/><Relationship Id="rId17" Type="http://schemas.openxmlformats.org/officeDocument/2006/relationships/customXml" Target="../ink/ink7.xml"/><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customXml" Target="../ink/ink6.xml"/><Relationship Id="rId20" Type="http://schemas.openxmlformats.org/officeDocument/2006/relationships/customXml" Target="../ink/ink10.xml"/><Relationship Id="rId29"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customXml" Target="../ink/ink2.xml"/><Relationship Id="rId24" Type="http://schemas.openxmlformats.org/officeDocument/2006/relationships/image" Target="../media/image440.png"/><Relationship Id="rId32" Type="http://schemas.openxmlformats.org/officeDocument/2006/relationships/image" Target="../media/image52.png"/><Relationship Id="rId5" Type="http://schemas.openxmlformats.org/officeDocument/2006/relationships/image" Target="../media/image42.png"/><Relationship Id="rId15" Type="http://schemas.openxmlformats.org/officeDocument/2006/relationships/customXml" Target="../ink/ink5.xml"/><Relationship Id="rId23" Type="http://schemas.openxmlformats.org/officeDocument/2006/relationships/image" Target="../media/image431.png"/><Relationship Id="rId28" Type="http://schemas.openxmlformats.org/officeDocument/2006/relationships/image" Target="../media/image48.png"/><Relationship Id="rId10" Type="http://schemas.openxmlformats.org/officeDocument/2006/relationships/image" Target="../media/image390.png"/><Relationship Id="rId19" Type="http://schemas.openxmlformats.org/officeDocument/2006/relationships/customXml" Target="../ink/ink9.xml"/><Relationship Id="rId31" Type="http://schemas.openxmlformats.org/officeDocument/2006/relationships/image" Target="../media/image34.png"/><Relationship Id="rId4" Type="http://schemas.openxmlformats.org/officeDocument/2006/relationships/image" Target="../media/image41.png"/><Relationship Id="rId14" Type="http://schemas.openxmlformats.org/officeDocument/2006/relationships/customXml" Target="../ink/ink4.xml"/><Relationship Id="rId22" Type="http://schemas.openxmlformats.org/officeDocument/2006/relationships/image" Target="../media/image421.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34.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60.png"/><Relationship Id="rId3" Type="http://schemas.openxmlformats.org/officeDocument/2006/relationships/image" Target="../media/image22.png"/><Relationship Id="rId7" Type="http://schemas.openxmlformats.org/officeDocument/2006/relationships/image" Target="../media/image57.png"/><Relationship Id="rId12" Type="http://schemas.openxmlformats.org/officeDocument/2006/relationships/image" Target="../media/image35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0.png"/><Relationship Id="rId11" Type="http://schemas.openxmlformats.org/officeDocument/2006/relationships/image" Target="../media/image60.png"/><Relationship Id="rId5" Type="http://schemas.openxmlformats.org/officeDocument/2006/relationships/image" Target="../media/image420.png"/><Relationship Id="rId10" Type="http://schemas.openxmlformats.org/officeDocument/2006/relationships/image" Target="../media/image5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2.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0.jpg"/><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1.jpg"/><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3" Type="http://schemas.openxmlformats.org/officeDocument/2006/relationships/image" Target="../media/image20.png"/><Relationship Id="rId3" Type="http://schemas.openxmlformats.org/officeDocument/2006/relationships/image" Target="../media/image2.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10" Type="http://schemas.openxmlformats.org/officeDocument/2006/relationships/image" Target="../media/image24.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8.png"/><Relationship Id="rId5" Type="http://schemas.openxmlformats.org/officeDocument/2006/relationships/image" Target="../media/image29.png"/><Relationship Id="rId10" Type="http://schemas.openxmlformats.org/officeDocument/2006/relationships/image" Target="../media/image31.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useBgFill="1">
        <p:nvSpPr>
          <p:cNvPr id="25" name="任意多边形: 形状 24"/>
          <p:cNvSpPr/>
          <p:nvPr/>
        </p:nvSpPr>
        <p:spPr>
          <a:xfrm rot="17518516" flipH="1" flipV="1">
            <a:off x="-2231400" y="-219996"/>
            <a:ext cx="8917134" cy="6337659"/>
          </a:xfrm>
          <a:custGeom>
            <a:avLst/>
            <a:gdLst>
              <a:gd name="connsiteX0" fmla="*/ 7722764 w 8917134"/>
              <a:gd name="connsiteY0" fmla="*/ 811506 h 6337659"/>
              <a:gd name="connsiteX1" fmla="*/ 8917134 w 8917134"/>
              <a:gd name="connsiteY1" fmla="*/ 3771353 h 6337659"/>
              <a:gd name="connsiteX2" fmla="*/ 2557399 w 8917134"/>
              <a:gd name="connsiteY2" fmla="*/ 6337659 h 6337659"/>
              <a:gd name="connsiteX3" fmla="*/ 0 w 8917134"/>
              <a:gd name="connsiteY3" fmla="*/ 0 h 6337659"/>
              <a:gd name="connsiteX4" fmla="*/ 7722764 w 8917134"/>
              <a:gd name="connsiteY4" fmla="*/ 811506 h 633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134" h="6337659">
                <a:moveTo>
                  <a:pt x="7722764" y="811506"/>
                </a:moveTo>
                <a:lnTo>
                  <a:pt x="8917134" y="3771353"/>
                </a:lnTo>
                <a:lnTo>
                  <a:pt x="2557399" y="6337659"/>
                </a:lnTo>
                <a:lnTo>
                  <a:pt x="0" y="0"/>
                </a:lnTo>
                <a:lnTo>
                  <a:pt x="7722764" y="811506"/>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useBgFill="1">
        <p:nvSpPr>
          <p:cNvPr id="18" name="任意多边形: 形状 17"/>
          <p:cNvSpPr/>
          <p:nvPr/>
        </p:nvSpPr>
        <p:spPr>
          <a:xfrm rot="17518516">
            <a:off x="5506262" y="740334"/>
            <a:ext cx="8917134" cy="6337659"/>
          </a:xfrm>
          <a:custGeom>
            <a:avLst/>
            <a:gdLst>
              <a:gd name="connsiteX0" fmla="*/ 7722764 w 8917134"/>
              <a:gd name="connsiteY0" fmla="*/ 811506 h 6337659"/>
              <a:gd name="connsiteX1" fmla="*/ 8917134 w 8917134"/>
              <a:gd name="connsiteY1" fmla="*/ 3771353 h 6337659"/>
              <a:gd name="connsiteX2" fmla="*/ 2557399 w 8917134"/>
              <a:gd name="connsiteY2" fmla="*/ 6337659 h 6337659"/>
              <a:gd name="connsiteX3" fmla="*/ 0 w 8917134"/>
              <a:gd name="connsiteY3" fmla="*/ 0 h 6337659"/>
              <a:gd name="connsiteX4" fmla="*/ 7722764 w 8917134"/>
              <a:gd name="connsiteY4" fmla="*/ 811506 h 633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134" h="6337659">
                <a:moveTo>
                  <a:pt x="7722764" y="811506"/>
                </a:moveTo>
                <a:lnTo>
                  <a:pt x="8917134" y="3771353"/>
                </a:lnTo>
                <a:lnTo>
                  <a:pt x="2557399" y="6337659"/>
                </a:lnTo>
                <a:lnTo>
                  <a:pt x="0" y="0"/>
                </a:lnTo>
                <a:lnTo>
                  <a:pt x="7722764" y="811506"/>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19" name="任意多边形: 形状 18"/>
          <p:cNvSpPr/>
          <p:nvPr/>
        </p:nvSpPr>
        <p:spPr>
          <a:xfrm rot="17518516">
            <a:off x="-2535377" y="248211"/>
            <a:ext cx="8553596" cy="5436750"/>
          </a:xfrm>
          <a:custGeom>
            <a:avLst/>
            <a:gdLst>
              <a:gd name="connsiteX0" fmla="*/ 6359736 w 8553596"/>
              <a:gd name="connsiteY0" fmla="*/ 0 h 5436750"/>
              <a:gd name="connsiteX1" fmla="*/ 8553596 w 8553596"/>
              <a:gd name="connsiteY1" fmla="*/ 5436750 h 5436750"/>
              <a:gd name="connsiteX2" fmla="*/ 1158294 w 8553596"/>
              <a:gd name="connsiteY2" fmla="*/ 5436750 h 5436750"/>
              <a:gd name="connsiteX3" fmla="*/ 0 w 8553596"/>
              <a:gd name="connsiteY3" fmla="*/ 2566306 h 5436750"/>
              <a:gd name="connsiteX4" fmla="*/ 6359736 w 8553596"/>
              <a:gd name="connsiteY4" fmla="*/ 0 h 543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596" h="5436750">
                <a:moveTo>
                  <a:pt x="6359736" y="0"/>
                </a:moveTo>
                <a:lnTo>
                  <a:pt x="8553596" y="5436750"/>
                </a:lnTo>
                <a:lnTo>
                  <a:pt x="1158294" y="5436750"/>
                </a:lnTo>
                <a:lnTo>
                  <a:pt x="0" y="2566306"/>
                </a:lnTo>
                <a:lnTo>
                  <a:pt x="6359736" y="0"/>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useBgFill="1">
        <p:nvSpPr>
          <p:cNvPr id="23" name="任意多边形: 形状 22"/>
          <p:cNvSpPr/>
          <p:nvPr/>
        </p:nvSpPr>
        <p:spPr>
          <a:xfrm rot="17518516" flipH="1" flipV="1">
            <a:off x="6173778" y="1194060"/>
            <a:ext cx="8553596" cy="5436750"/>
          </a:xfrm>
          <a:custGeom>
            <a:avLst/>
            <a:gdLst>
              <a:gd name="connsiteX0" fmla="*/ 6359736 w 8553596"/>
              <a:gd name="connsiteY0" fmla="*/ 0 h 5436750"/>
              <a:gd name="connsiteX1" fmla="*/ 8553596 w 8553596"/>
              <a:gd name="connsiteY1" fmla="*/ 5436750 h 5436750"/>
              <a:gd name="connsiteX2" fmla="*/ 1158294 w 8553596"/>
              <a:gd name="connsiteY2" fmla="*/ 5436750 h 5436750"/>
              <a:gd name="connsiteX3" fmla="*/ 0 w 8553596"/>
              <a:gd name="connsiteY3" fmla="*/ 2566306 h 5436750"/>
              <a:gd name="connsiteX4" fmla="*/ 6359736 w 8553596"/>
              <a:gd name="connsiteY4" fmla="*/ 0 h 543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596" h="5436750">
                <a:moveTo>
                  <a:pt x="6359736" y="0"/>
                </a:moveTo>
                <a:lnTo>
                  <a:pt x="8553596" y="5436750"/>
                </a:lnTo>
                <a:lnTo>
                  <a:pt x="1158294" y="5436750"/>
                </a:lnTo>
                <a:lnTo>
                  <a:pt x="0" y="2566306"/>
                </a:lnTo>
                <a:lnTo>
                  <a:pt x="6359736" y="0"/>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PA-文本框 29"/>
          <p:cNvSpPr txBox="1"/>
          <p:nvPr>
            <p:custDataLst>
              <p:tags r:id="rId1"/>
            </p:custDataLst>
          </p:nvPr>
        </p:nvSpPr>
        <p:spPr>
          <a:xfrm>
            <a:off x="32085" y="2225558"/>
            <a:ext cx="12127827" cy="2123658"/>
          </a:xfrm>
          <a:prstGeom prst="rect">
            <a:avLst/>
          </a:prstGeom>
          <a:noFill/>
        </p:spPr>
        <p:txBody>
          <a:bodyPr wrap="square" rtlCol="0">
            <a:spAutoFit/>
            <a:scene3d>
              <a:camera prst="orthographicFront"/>
              <a:lightRig rig="threePt" dir="t"/>
            </a:scene3d>
            <a:sp3d contourW="12700"/>
          </a:bodyPr>
          <a:lstStyle/>
          <a:p>
            <a:pPr algn="ctr"/>
            <a:r>
              <a:rPr lang="en-US" altLang="zh-CN" sz="4400" b="1" dirty="0">
                <a:solidFill>
                  <a:schemeClr val="bg1">
                    <a:lumMod val="95000"/>
                  </a:schemeClr>
                </a:solidFill>
                <a:latin typeface="Segoe UI Black" panose="020B0A02040204020203" pitchFamily="34" charset="0"/>
                <a:cs typeface="Segoe UI Black" panose="020B0A02040204020203" pitchFamily="34" charset="0"/>
                <a:sym typeface="+mn-lt"/>
              </a:rPr>
              <a:t>Derivation of Fourier Transform</a:t>
            </a:r>
          </a:p>
          <a:p>
            <a:pPr algn="ctr"/>
            <a:r>
              <a:rPr lang="en-US" altLang="zh-CN" sz="4400" b="1" dirty="0">
                <a:solidFill>
                  <a:schemeClr val="bg1">
                    <a:lumMod val="95000"/>
                  </a:schemeClr>
                </a:solidFill>
                <a:latin typeface="Segoe UI Black" panose="020B0A02040204020203" pitchFamily="34" charset="0"/>
                <a:cs typeface="Segoe UI Black" panose="020B0A02040204020203" pitchFamily="34" charset="0"/>
                <a:sym typeface="+mn-lt"/>
              </a:rPr>
              <a:t>&amp; Image denoising application</a:t>
            </a:r>
          </a:p>
          <a:p>
            <a:pPr algn="ctr"/>
            <a:r>
              <a:rPr lang="en-US" altLang="zh-CN" sz="4400" b="1" dirty="0">
                <a:solidFill>
                  <a:schemeClr val="accent2">
                    <a:lumMod val="60000"/>
                    <a:lumOff val="40000"/>
                  </a:schemeClr>
                </a:solidFill>
                <a:latin typeface="Segoe UI Black" panose="020B0A02040204020203" pitchFamily="34" charset="0"/>
                <a:cs typeface="Segoe UI Black" panose="020B0A02040204020203" pitchFamily="34" charset="0"/>
                <a:sym typeface="+mn-lt"/>
              </a:rPr>
              <a:t>Group3</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45833E-6 1.85185E-6 L -0.28581 1.85185E-6 " pathEditMode="relative" rAng="0" ptsTypes="AA">
                                      <p:cBhvr>
                                        <p:cTn id="6" dur="2000" fill="hold"/>
                                        <p:tgtEl>
                                          <p:spTgt spid="19"/>
                                        </p:tgtEl>
                                        <p:attrNameLst>
                                          <p:attrName>ppt_x</p:attrName>
                                          <p:attrName>ppt_y</p:attrName>
                                        </p:attrNameLst>
                                      </p:cBhvr>
                                      <p:rCtr x="-14284" y="0"/>
                                    </p:animMotion>
                                  </p:childTnLst>
                                </p:cTn>
                              </p:par>
                              <p:par>
                                <p:cTn id="7" presetID="35" presetClass="path" presetSubtype="0" accel="50000" decel="50000" fill="hold" grpId="0" nodeType="withEffect">
                                  <p:stCondLst>
                                    <p:cond delay="0"/>
                                  </p:stCondLst>
                                  <p:childTnLst>
                                    <p:animMotion origin="layout" path="M -2.08333E-6 -1.11111E-6 L -0.29036 -1.11111E-6 " pathEditMode="relative" rAng="0" ptsTypes="AA">
                                      <p:cBhvr>
                                        <p:cTn id="8" dur="1700" fill="hold"/>
                                        <p:tgtEl>
                                          <p:spTgt spid="25"/>
                                        </p:tgtEl>
                                        <p:attrNameLst>
                                          <p:attrName>ppt_x</p:attrName>
                                          <p:attrName>ppt_y</p:attrName>
                                        </p:attrNameLst>
                                      </p:cBhvr>
                                      <p:rCtr x="-14518" y="0"/>
                                    </p:animMotion>
                                  </p:childTnLst>
                                </p:cTn>
                              </p:par>
                              <p:par>
                                <p:cTn id="9" presetID="6" presetClass="emph" presetSubtype="0" accel="37500" decel="37500" fill="hold" grpId="1" nodeType="withEffect">
                                  <p:stCondLst>
                                    <p:cond delay="0"/>
                                  </p:stCondLst>
                                  <p:childTnLst>
                                    <p:animScale>
                                      <p:cBhvr>
                                        <p:cTn id="10" dur="2000" fill="hold"/>
                                        <p:tgtEl>
                                          <p:spTgt spid="19"/>
                                        </p:tgtEl>
                                      </p:cBhvr>
                                      <p:by x="130000" y="100000"/>
                                    </p:animScale>
                                  </p:childTnLst>
                                </p:cTn>
                              </p:par>
                              <p:par>
                                <p:cTn id="11" presetID="6" presetClass="emph" presetSubtype="0" accel="37500" decel="37500" fill="hold" grpId="1" nodeType="withEffect">
                                  <p:stCondLst>
                                    <p:cond delay="0"/>
                                  </p:stCondLst>
                                  <p:childTnLst>
                                    <p:animScale>
                                      <p:cBhvr>
                                        <p:cTn id="12" dur="1700" fill="hold"/>
                                        <p:tgtEl>
                                          <p:spTgt spid="25"/>
                                        </p:tgtEl>
                                      </p:cBhvr>
                                      <p:by x="130000" y="100000"/>
                                    </p:animScale>
                                  </p:childTnLst>
                                </p:cTn>
                              </p:par>
                              <p:par>
                                <p:cTn id="13" presetID="63" presetClass="path" presetSubtype="0" accel="50000" decel="50000" fill="hold" grpId="0" nodeType="withEffect">
                                  <p:stCondLst>
                                    <p:cond delay="0"/>
                                  </p:stCondLst>
                                  <p:childTnLst>
                                    <p:animMotion origin="layout" path="M 2.29167E-6 2.59259E-6 L 0.25 2.59259E-6 " pathEditMode="relative" rAng="0" ptsTypes="AA">
                                      <p:cBhvr>
                                        <p:cTn id="14" dur="1700" fill="hold"/>
                                        <p:tgtEl>
                                          <p:spTgt spid="18"/>
                                        </p:tgtEl>
                                        <p:attrNameLst>
                                          <p:attrName>ppt_x</p:attrName>
                                          <p:attrName>ppt_y</p:attrName>
                                        </p:attrNameLst>
                                      </p:cBhvr>
                                      <p:rCtr x="12500" y="0"/>
                                    </p:animMotion>
                                  </p:childTnLst>
                                </p:cTn>
                              </p:par>
                              <p:par>
                                <p:cTn id="15" presetID="63" presetClass="path" presetSubtype="0" accel="50000" decel="50000" fill="hold" grpId="0" nodeType="withEffect">
                                  <p:stCondLst>
                                    <p:cond delay="0"/>
                                  </p:stCondLst>
                                  <p:childTnLst>
                                    <p:animMotion origin="layout" path="M -1.45833E-6 -3.7037E-7 L 0.21003 -3.7037E-7 " pathEditMode="relative" rAng="0" ptsTypes="AA">
                                      <p:cBhvr>
                                        <p:cTn id="16" dur="2000" fill="hold"/>
                                        <p:tgtEl>
                                          <p:spTgt spid="23"/>
                                        </p:tgtEl>
                                        <p:attrNameLst>
                                          <p:attrName>ppt_x</p:attrName>
                                          <p:attrName>ppt_y</p:attrName>
                                        </p:attrNameLst>
                                      </p:cBhvr>
                                      <p:rCtr x="10495" y="0"/>
                                    </p:animMotion>
                                  </p:childTnLst>
                                </p:cTn>
                              </p:par>
                              <p:par>
                                <p:cTn id="17" presetID="6" presetClass="emph" presetSubtype="0" accel="37500" decel="37500" fill="hold" grpId="1" nodeType="withEffect">
                                  <p:stCondLst>
                                    <p:cond delay="0"/>
                                  </p:stCondLst>
                                  <p:childTnLst>
                                    <p:animScale>
                                      <p:cBhvr>
                                        <p:cTn id="18" dur="1700" fill="hold"/>
                                        <p:tgtEl>
                                          <p:spTgt spid="18"/>
                                        </p:tgtEl>
                                      </p:cBhvr>
                                      <p:by x="120000" y="100000"/>
                                    </p:animScale>
                                  </p:childTnLst>
                                </p:cTn>
                              </p:par>
                              <p:par>
                                <p:cTn id="19" presetID="6" presetClass="emph" presetSubtype="0" accel="37500" decel="37500" fill="hold" grpId="1" nodeType="withEffect">
                                  <p:stCondLst>
                                    <p:cond delay="0"/>
                                  </p:stCondLst>
                                  <p:childTnLst>
                                    <p:animScale>
                                      <p:cBhvr>
                                        <p:cTn id="20" dur="2000" fill="hold"/>
                                        <p:tgtEl>
                                          <p:spTgt spid="23"/>
                                        </p:tgtEl>
                                      </p:cBhvr>
                                      <p:by x="120000" y="100000"/>
                                    </p:animScale>
                                  </p:childTnLst>
                                </p:cTn>
                              </p:par>
                              <p:par>
                                <p:cTn id="21" presetID="0" presetClass="entr" presetSubtype="0" decel="50000" fill="hold" grpId="0" nodeType="withEffect">
                                  <p:stCondLst>
                                    <p:cond delay="800"/>
                                  </p:stCondLst>
                                  <p:iterate type="lt">
                                    <p:tmPct val="4186"/>
                                  </p:iterate>
                                  <p:childTnLst>
                                    <p:set>
                                      <p:cBhvr>
                                        <p:cTn id="22" dur="500" fill="hold">
                                          <p:stCondLst>
                                            <p:cond delay="0"/>
                                          </p:stCondLst>
                                        </p:cTn>
                                        <p:tgtEl>
                                          <p:spTgt spid="5"/>
                                        </p:tgtEl>
                                        <p:attrNameLst>
                                          <p:attrName>style.visibility</p:attrName>
                                        </p:attrNameLst>
                                      </p:cBhvr>
                                      <p:to>
                                        <p:strVal val="visible"/>
                                      </p:to>
                                    </p:set>
                                    <p:animScale>
                                      <p:cBhvr>
                                        <p:cTn id="23" dur="150" decel="50000" fill="hold">
                                          <p:stCondLst>
                                            <p:cond delay="0"/>
                                          </p:stCondLst>
                                        </p:cTn>
                                        <p:tgtEl>
                                          <p:spTgt spid="5"/>
                                        </p:tgtEl>
                                      </p:cBhvr>
                                      <p:from x="150000" y="150000"/>
                                      <p:to x="50000" y="50000"/>
                                    </p:animScale>
                                    <p:anim to="" calcmode="lin" valueType="num">
                                      <p:cBhvr>
                                        <p:cTn id="24" dur="150" decel="50000" fill="hold">
                                          <p:stCondLst>
                                            <p:cond delay="0"/>
                                          </p:stCondLst>
                                        </p:cTn>
                                        <p:tgtEl>
                                          <p:spTgt spid="5"/>
                                        </p:tgtEl>
                                        <p:attrNameLst>
                                          <p:attrName>ppt_x</p:attrName>
                                        </p:attrNameLst>
                                      </p:cBhvr>
                                      <p:tavLst>
                                        <p:tav tm="0">
                                          <p:val>
                                            <p:strVal val="#ppt_x-0.05"/>
                                          </p:val>
                                        </p:tav>
                                        <p:tav tm="100000">
                                          <p:val>
                                            <p:strVal val="#ppt_x+0.02"/>
                                          </p:val>
                                        </p:tav>
                                      </p:tavLst>
                                    </p:anim>
                                    <p:animScale>
                                      <p:cBhvr>
                                        <p:cTn id="25" dur="250" accel="50000" fill="hold">
                                          <p:stCondLst>
                                            <p:cond delay="150"/>
                                          </p:stCondLst>
                                        </p:cTn>
                                        <p:tgtEl>
                                          <p:spTgt spid="5"/>
                                        </p:tgtEl>
                                      </p:cBhvr>
                                      <p:from x="50000" y="50000"/>
                                      <p:to x="100000" y="100000"/>
                                    </p:animScale>
                                    <p:anim to="" calcmode="lin" valueType="num">
                                      <p:cBhvr>
                                        <p:cTn id="26" dur="250" accel="50000" fill="hold">
                                          <p:stCondLst>
                                            <p:cond delay="150"/>
                                          </p:stCondLst>
                                        </p:cTn>
                                        <p:tgtEl>
                                          <p:spTgt spid="5"/>
                                        </p:tgtEl>
                                        <p:attrNameLst>
                                          <p:attrName>ppt_x</p:attrName>
                                        </p:attrNameLst>
                                      </p:cBhvr>
                                      <p:tavLst>
                                        <p:tav tm="0">
                                          <p:val>
                                            <p:strVal val="ppt_x"/>
                                          </p:val>
                                        </p:tav>
                                        <p:tav tm="100000">
                                          <p:val>
                                            <p:strVal val="#ppt_x"/>
                                          </p:val>
                                        </p:tav>
                                      </p:tavLst>
                                    </p:anim>
                                    <p:anim to="" calcmode="lin" valueType="num">
                                      <p:cBhvr>
                                        <p:cTn id="27" dur="150" decel="50000" fill="hold">
                                          <p:stCondLst>
                                            <p:cond delay="0"/>
                                          </p:stCondLst>
                                        </p:cTn>
                                        <p:tgtEl>
                                          <p:spTgt spid="5"/>
                                        </p:tgtEl>
                                        <p:attrNameLst>
                                          <p:attrName>ppt_y</p:attrName>
                                        </p:attrNameLst>
                                      </p:cBhvr>
                                      <p:tavLst>
                                        <p:tav tm="0">
                                          <p:val>
                                            <p:strVal val="#ppt_y-0.05"/>
                                          </p:val>
                                        </p:tav>
                                        <p:tav tm="100000">
                                          <p:val>
                                            <p:strVal val="#ppt_y+0.05"/>
                                          </p:val>
                                        </p:tav>
                                      </p:tavLst>
                                    </p:anim>
                                    <p:anim to="" calcmode="lin" valueType="num">
                                      <p:cBhvr>
                                        <p:cTn id="28" dur="250" accel="50000" fill="hold">
                                          <p:stCondLst>
                                            <p:cond delay="150"/>
                                          </p:stCondLst>
                                        </p:cTn>
                                        <p:tgtEl>
                                          <p:spTgt spid="5"/>
                                        </p:tgtEl>
                                        <p:attrNameLst>
                                          <p:attrName>ppt_y</p:attrName>
                                        </p:attrNameLst>
                                      </p:cBhvr>
                                      <p:tavLst>
                                        <p:tav tm="0">
                                          <p:val>
                                            <p:strVal val="ppt_y"/>
                                          </p:val>
                                        </p:tav>
                                        <p:tav tm="100000">
                                          <p:val>
                                            <p:strVal val="#ppt_y"/>
                                          </p:val>
                                        </p:tav>
                                      </p:tavLst>
                                    </p:anim>
                                    <p:animRot by="21600000" from="-2700000" to="1200000">
                                      <p:cBhvr>
                                        <p:cTn id="29" dur="500" decel="50000" fill="hold">
                                          <p:stCondLst>
                                            <p:cond delay="0"/>
                                          </p:stCondLst>
                                        </p:cTn>
                                        <p:tgtEl>
                                          <p:spTgt spid="5"/>
                                        </p:tgtEl>
                                        <p:attrNameLst>
                                          <p:attrName>r</p:attrName>
                                        </p:attrNameLst>
                                      </p:cBhvr>
                                    </p:animRot>
                                    <p:animRot by="21600000" from="1200000" to="0">
                                      <p:cBhvr>
                                        <p:cTn id="30" dur="250" accel="50000" fill="hold">
                                          <p:stCondLst>
                                            <p:cond delay="150"/>
                                          </p:stCondLst>
                                        </p:cTn>
                                        <p:tgtEl>
                                          <p:spTgt spid="5"/>
                                        </p:tgtEl>
                                        <p:attrNameLst>
                                          <p:attrName>r</p:attrName>
                                        </p:attrNameLst>
                                      </p:cBhvr>
                                    </p:animRot>
                                    <p:animEffect filter="fade">
                                      <p:cBhvr>
                                        <p:cTn id="31" dur="15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8" grpId="0" animBg="1"/>
      <p:bldP spid="18" grpId="1" animBg="1"/>
      <p:bldP spid="19" grpId="0" animBg="1"/>
      <p:bldP spid="19" grpId="1" animBg="1"/>
      <p:bldP spid="23" grpId="0" animBg="1"/>
      <p:bldP spid="23" grpId="1"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0BE0F2-EFBA-4085-B376-8DF968D57AE3}"/>
              </a:ext>
            </a:extLst>
          </p:cNvPr>
          <p:cNvSpPr txBox="1"/>
          <p:nvPr/>
        </p:nvSpPr>
        <p:spPr>
          <a:xfrm>
            <a:off x="229947" y="173493"/>
            <a:ext cx="5580304" cy="461665"/>
          </a:xfrm>
          <a:prstGeom prst="rect">
            <a:avLst/>
          </a:prstGeom>
          <a:noFill/>
        </p:spPr>
        <p:txBody>
          <a:bodyPr wrap="square" rtlCol="0">
            <a:spAutoFit/>
          </a:bodyPr>
          <a:lstStyle/>
          <a:p>
            <a:r>
              <a:rPr lang="en-US" altLang="zh-CN" sz="2400" dirty="0">
                <a:latin typeface="Arial Black" panose="020B0A04020102020204" pitchFamily="34" charset="0"/>
              </a:rPr>
              <a:t>Discrete Fourier Transform (DFT)</a:t>
            </a:r>
          </a:p>
        </p:txBody>
      </p:sp>
      <p:sp>
        <p:nvSpPr>
          <p:cNvPr id="8" name="文本框 7">
            <a:extLst>
              <a:ext uri="{FF2B5EF4-FFF2-40B4-BE49-F238E27FC236}">
                <a16:creationId xmlns:a16="http://schemas.microsoft.com/office/drawing/2014/main" id="{29FA051D-A8D7-45DF-8861-AE3F97596146}"/>
              </a:ext>
            </a:extLst>
          </p:cNvPr>
          <p:cNvSpPr txBox="1"/>
          <p:nvPr/>
        </p:nvSpPr>
        <p:spPr>
          <a:xfrm>
            <a:off x="388696" y="1018303"/>
            <a:ext cx="8959585" cy="369332"/>
          </a:xfrm>
          <a:prstGeom prst="rect">
            <a:avLst/>
          </a:prstGeom>
          <a:noFill/>
        </p:spPr>
        <p:txBody>
          <a:bodyPr wrap="square">
            <a:spAutoFit/>
          </a:bodyPr>
          <a:lstStyle/>
          <a:p>
            <a:r>
              <a:rPr lang="en-US" altLang="zh-CN" dirty="0">
                <a:latin typeface="Microsoft YaHei UI" panose="020B0503020204020204" pitchFamily="34" charset="-122"/>
                <a:ea typeface="Microsoft YaHei UI" panose="020B0503020204020204" pitchFamily="34" charset="-122"/>
              </a:rPr>
              <a:t>For continuous Fourier transform, do equidistant N sampling within the period</a:t>
            </a:r>
            <a:endParaRPr lang="zh-CN" altLang="en-US"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CA201C-F496-4FFC-94A2-F54590F3A1E5}"/>
                  </a:ext>
                </a:extLst>
              </p:cNvPr>
              <p:cNvSpPr txBox="1"/>
              <p:nvPr/>
            </p:nvSpPr>
            <p:spPr>
              <a:xfrm>
                <a:off x="502072" y="2104149"/>
                <a:ext cx="10933353" cy="1191993"/>
              </a:xfrm>
              <a:prstGeom prst="rect">
                <a:avLst/>
              </a:prstGeom>
              <a:noFill/>
            </p:spPr>
            <p:txBody>
              <a:bodyPr wrap="square">
                <a:spAutoFit/>
              </a:bodyPr>
              <a:lstStyle/>
              <a:p>
                <a14:m>
                  <m:oMath xmlns:m="http://schemas.openxmlformats.org/officeDocument/2006/math">
                    <m:r>
                      <a:rPr lang="en-US" altLang="zh-CN" sz="2300" b="0" i="1" smtClean="0">
                        <a:latin typeface="Cambria Math" panose="02040503050406030204" pitchFamily="18" charset="0"/>
                      </a:rPr>
                      <m:t>𝑓</m:t>
                    </m:r>
                    <m:d>
                      <m:dPr>
                        <m:ctrlPr>
                          <a:rPr lang="en-US" altLang="zh-CN" sz="2300" b="0" i="1" smtClean="0">
                            <a:latin typeface="Cambria Math" panose="02040503050406030204" pitchFamily="18" charset="0"/>
                          </a:rPr>
                        </m:ctrlPr>
                      </m:dPr>
                      <m:e>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𝑇</m:t>
                            </m:r>
                          </m:num>
                          <m:den>
                            <m:r>
                              <a:rPr lang="en-US" altLang="zh-CN" sz="2300" b="0" i="1" smtClean="0">
                                <a:latin typeface="Cambria Math" panose="02040503050406030204" pitchFamily="18" charset="0"/>
                              </a:rPr>
                              <m:t>𝑁</m:t>
                            </m:r>
                          </m:den>
                        </m:f>
                      </m:e>
                    </m:d>
                    <m:r>
                      <a:rPr lang="en-US" altLang="zh-CN" sz="2300" b="0" i="1" smtClean="0">
                        <a:latin typeface="Cambria Math" panose="02040503050406030204" pitchFamily="18" charset="0"/>
                      </a:rPr>
                      <m:t>=</m:t>
                    </m:r>
                    <m:nary>
                      <m:naryPr>
                        <m:chr m:val="∑"/>
                        <m:ctrlPr>
                          <a:rPr lang="en-US" altLang="zh-CN" sz="2300" b="0" i="1" smtClean="0">
                            <a:latin typeface="Cambria Math" panose="02040503050406030204" pitchFamily="18" charset="0"/>
                          </a:rPr>
                        </m:ctrlPr>
                      </m:naryPr>
                      <m:sub>
                        <m:r>
                          <m:rPr>
                            <m:brk m:alnAt="23"/>
                          </m:rPr>
                          <a:rPr lang="en-US" altLang="zh-CN" sz="2300" b="0" i="1" smtClean="0">
                            <a:latin typeface="Cambria Math" panose="02040503050406030204" pitchFamily="18" charset="0"/>
                          </a:rPr>
                          <m:t>−</m:t>
                        </m:r>
                        <m:r>
                          <a:rPr lang="en-US" altLang="zh-CN" sz="2300" b="0" i="1" smtClean="0">
                            <a:latin typeface="Cambria Math" panose="02040503050406030204" pitchFamily="18" charset="0"/>
                            <a:ea typeface="Cambria Math" panose="02040503050406030204" pitchFamily="18" charset="0"/>
                          </a:rPr>
                          <m:t>∞</m:t>
                        </m:r>
                      </m:sub>
                      <m:sup>
                        <m:r>
                          <a:rPr lang="en-US" altLang="zh-CN" sz="2300" b="0" i="1" smtClean="0">
                            <a:latin typeface="Cambria Math" panose="02040503050406030204" pitchFamily="18" charset="0"/>
                            <a:ea typeface="Cambria Math" panose="02040503050406030204" pitchFamily="18" charset="0"/>
                          </a:rPr>
                          <m:t>∞</m:t>
                        </m:r>
                      </m:sup>
                      <m:e>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𝑛</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e>
                    </m:nary>
                    <m:r>
                      <a:rPr lang="en-US" altLang="zh-CN" sz="2300" b="0" i="1" smtClean="0">
                        <a:latin typeface="Cambria Math" panose="02040503050406030204" pitchFamily="18" charset="0"/>
                      </a:rPr>
                      <m:t>=…+</m:t>
                    </m:r>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𝐶</m:t>
                        </m:r>
                      </m:e>
                      <m:sub>
                        <m:r>
                          <a:rPr lang="en-US" altLang="zh-CN" sz="2300" b="0" i="1" smtClean="0">
                            <a:latin typeface="Cambria Math" panose="02040503050406030204" pitchFamily="18" charset="0"/>
                          </a:rPr>
                          <m:t>−2</m:t>
                        </m:r>
                      </m:sub>
                    </m:sSub>
                  </m:oMath>
                </a14:m>
                <a:r>
                  <a:rPr lang="en-US" altLang="zh-CN" sz="2300" b="0" dirty="0"/>
                  <a:t> </a:t>
                </a:r>
                <a14:m>
                  <m:oMath xmlns:m="http://schemas.openxmlformats.org/officeDocument/2006/math">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−2</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oMath>
                </a14:m>
                <a:r>
                  <a:rPr lang="en-US" altLang="zh-CN" sz="2300" dirty="0"/>
                  <a:t>+</a:t>
                </a:r>
                <a:r>
                  <a:rPr lang="en-US" altLang="zh-CN" sz="2300" b="0" dirty="0"/>
                  <a:t> </a:t>
                </a:r>
                <a14:m>
                  <m:oMath xmlns:m="http://schemas.openxmlformats.org/officeDocument/2006/math">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𝐶</m:t>
                        </m:r>
                      </m:e>
                      <m:sub>
                        <m:r>
                          <a:rPr lang="en-US" altLang="zh-CN" sz="2300" b="0" i="1" smtClean="0">
                            <a:latin typeface="Cambria Math" panose="02040503050406030204" pitchFamily="18" charset="0"/>
                          </a:rPr>
                          <m:t>−1</m:t>
                        </m:r>
                      </m:sub>
                    </m:sSub>
                  </m:oMath>
                </a14:m>
                <a:r>
                  <a:rPr lang="en-US" altLang="zh-CN" sz="2300" b="0" dirty="0"/>
                  <a:t> </a:t>
                </a:r>
                <a14:m>
                  <m:oMath xmlns:m="http://schemas.openxmlformats.org/officeDocument/2006/math">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−1</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r>
                      <a:rPr lang="en-US" altLang="zh-CN" sz="2300" b="0" i="0" smtClean="0">
                        <a:latin typeface="Cambria Math" panose="02040503050406030204" pitchFamily="18" charset="0"/>
                      </a:rPr>
                      <m:t>+…+</m:t>
                    </m:r>
                  </m:oMath>
                </a14:m>
                <a:r>
                  <a:rPr lang="en-US" altLang="zh-CN" sz="2300" b="0" dirty="0"/>
                  <a:t> </a:t>
                </a:r>
                <a14:m>
                  <m:oMath xmlns:m="http://schemas.openxmlformats.org/officeDocument/2006/math">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𝐶</m:t>
                        </m:r>
                      </m:e>
                      <m:sub>
                        <m:r>
                          <a:rPr lang="en-US" altLang="zh-CN" sz="2300" b="0" i="1" smtClean="0">
                            <a:latin typeface="Cambria Math" panose="02040503050406030204" pitchFamily="18" charset="0"/>
                          </a:rPr>
                          <m:t>𝑁</m:t>
                        </m:r>
                        <m:r>
                          <a:rPr lang="en-US" altLang="zh-CN" sz="2300" b="0" i="1" smtClean="0">
                            <a:latin typeface="Cambria Math" panose="02040503050406030204" pitchFamily="18" charset="0"/>
                          </a:rPr>
                          <m:t>−1</m:t>
                        </m:r>
                      </m:sub>
                    </m:sSub>
                  </m:oMath>
                </a14:m>
                <a:r>
                  <a:rPr lang="en-US" altLang="zh-CN" sz="2300" b="0" dirty="0"/>
                  <a:t> </a:t>
                </a:r>
                <a14:m>
                  <m:oMath xmlns:m="http://schemas.openxmlformats.org/officeDocument/2006/math">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𝑁</m:t>
                        </m:r>
                        <m:r>
                          <a:rPr lang="en-US" altLang="zh-CN" sz="2300" b="0" i="1" smtClean="0">
                            <a:latin typeface="Cambria Math" panose="02040503050406030204" pitchFamily="18" charset="0"/>
                          </a:rPr>
                          <m:t>−1)</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r>
                      <a:rPr lang="en-US" altLang="zh-CN" sz="2300" b="0" i="1" smtClean="0">
                        <a:latin typeface="Cambria Math" panose="02040503050406030204" pitchFamily="18" charset="0"/>
                      </a:rPr>
                      <m:t>+</m:t>
                    </m:r>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𝐶</m:t>
                        </m:r>
                      </m:e>
                      <m:sub>
                        <m:r>
                          <a:rPr lang="en-US" altLang="zh-CN" sz="2300" b="0" i="1" smtClean="0">
                            <a:latin typeface="Cambria Math" panose="02040503050406030204" pitchFamily="18" charset="0"/>
                          </a:rPr>
                          <m:t>𝑁</m:t>
                        </m:r>
                      </m:sub>
                    </m:sSub>
                    <m:r>
                      <m:rPr>
                        <m:nor/>
                      </m:rPr>
                      <a:rPr lang="en-US" altLang="zh-CN" sz="2300" b="0" dirty="0"/>
                      <m:t> </m:t>
                    </m:r>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𝑁</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oMath>
                </a14:m>
                <a:r>
                  <a:rPr lang="en-US" altLang="zh-CN" sz="2300" dirty="0"/>
                  <a:t>+</a:t>
                </a:r>
                <a:r>
                  <a:rPr lang="en-US" altLang="zh-CN" sz="2300" b="0" dirty="0"/>
                  <a:t> </a:t>
                </a:r>
                <a14:m>
                  <m:oMath xmlns:m="http://schemas.openxmlformats.org/officeDocument/2006/math">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𝐶</m:t>
                        </m:r>
                      </m:e>
                      <m:sub>
                        <m:r>
                          <a:rPr lang="en-US" altLang="zh-CN" sz="2300" b="0" i="1" smtClean="0">
                            <a:latin typeface="Cambria Math" panose="02040503050406030204" pitchFamily="18" charset="0"/>
                          </a:rPr>
                          <m:t>𝑁</m:t>
                        </m:r>
                        <m:r>
                          <a:rPr lang="en-US" altLang="zh-CN" sz="2300" b="0" i="1" smtClean="0">
                            <a:latin typeface="Cambria Math" panose="02040503050406030204" pitchFamily="18" charset="0"/>
                          </a:rPr>
                          <m:t>+1</m:t>
                        </m:r>
                      </m:sub>
                    </m:sSub>
                  </m:oMath>
                </a14:m>
                <a:r>
                  <a:rPr lang="en-US" altLang="zh-CN" sz="2300" b="0" dirty="0"/>
                  <a:t> </a:t>
                </a:r>
                <a14:m>
                  <m:oMath xmlns:m="http://schemas.openxmlformats.org/officeDocument/2006/math">
                    <m:sSup>
                      <m:sSupPr>
                        <m:ctrlPr>
                          <a:rPr lang="en-US" altLang="zh-CN" sz="2300" b="0" i="1" smtClean="0">
                            <a:latin typeface="Cambria Math" panose="02040503050406030204" pitchFamily="18" charset="0"/>
                          </a:rPr>
                        </m:ctrlPr>
                      </m:sSupPr>
                      <m:e>
                        <m:r>
                          <a:rPr lang="en-US" altLang="zh-CN" sz="2300" b="0" i="1" smtClean="0">
                            <a:latin typeface="Cambria Math" panose="02040503050406030204" pitchFamily="18" charset="0"/>
                          </a:rPr>
                          <m:t>𝑒</m:t>
                        </m:r>
                      </m:e>
                      <m:sup>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𝑁</m:t>
                        </m:r>
                        <m:r>
                          <a:rPr lang="en-US" altLang="zh-CN" sz="2300" b="0" i="1" smtClean="0">
                            <a:latin typeface="Cambria Math" panose="02040503050406030204" pitchFamily="18" charset="0"/>
                          </a:rPr>
                          <m:t>+1)</m:t>
                        </m:r>
                        <m:f>
                          <m:fPr>
                            <m:ctrlPr>
                              <a:rPr lang="en-US" altLang="zh-CN" sz="2300" b="0" i="1" smtClean="0">
                                <a:latin typeface="Cambria Math" panose="02040503050406030204" pitchFamily="18" charset="0"/>
                              </a:rPr>
                            </m:ctrlPr>
                          </m:fPr>
                          <m:num>
                            <m:r>
                              <a:rPr lang="en-US" altLang="zh-CN" sz="2300" b="0" i="1" smtClean="0">
                                <a:latin typeface="Cambria Math" panose="02040503050406030204" pitchFamily="18" charset="0"/>
                              </a:rPr>
                              <m:t>𝑖𝑤𝑇</m:t>
                            </m:r>
                          </m:num>
                          <m:den>
                            <m:r>
                              <a:rPr lang="en-US" altLang="zh-CN" sz="2300" b="0" i="1" smtClean="0">
                                <a:latin typeface="Cambria Math" panose="02040503050406030204" pitchFamily="18" charset="0"/>
                              </a:rPr>
                              <m:t>𝑁</m:t>
                            </m:r>
                          </m:den>
                        </m:f>
                      </m:sup>
                    </m:sSup>
                    <m:r>
                      <a:rPr lang="en-US" altLang="zh-CN" sz="2300" b="0" i="1" smtClean="0">
                        <a:latin typeface="Cambria Math" panose="02040503050406030204" pitchFamily="18" charset="0"/>
                      </a:rPr>
                      <m:t>+…</m:t>
                    </m:r>
                  </m:oMath>
                </a14:m>
                <a:endParaRPr lang="zh-CN" altLang="en-US" sz="2300" dirty="0"/>
              </a:p>
            </p:txBody>
          </p:sp>
        </mc:Choice>
        <mc:Fallback xmlns="">
          <p:sp>
            <p:nvSpPr>
              <p:cNvPr id="9" name="文本框 8">
                <a:extLst>
                  <a:ext uri="{FF2B5EF4-FFF2-40B4-BE49-F238E27FC236}">
                    <a16:creationId xmlns:a16="http://schemas.microsoft.com/office/drawing/2014/main" id="{0CCA201C-F496-4FFC-94A2-F54590F3A1E5}"/>
                  </a:ext>
                </a:extLst>
              </p:cNvPr>
              <p:cNvSpPr txBox="1">
                <a:spLocks noRot="1" noChangeAspect="1" noMove="1" noResize="1" noEditPoints="1" noAdjustHandles="1" noChangeArrowheads="1" noChangeShapeType="1" noTextEdit="1"/>
              </p:cNvSpPr>
              <p:nvPr/>
            </p:nvSpPr>
            <p:spPr>
              <a:xfrm>
                <a:off x="502072" y="2104149"/>
                <a:ext cx="10933353" cy="1191993"/>
              </a:xfrm>
              <a:prstGeom prst="rect">
                <a:avLst/>
              </a:prstGeom>
              <a:blipFill>
                <a:blip r:embed="rId4"/>
                <a:stretch>
                  <a:fillRect b="-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E35F832-CC2D-4631-AFFA-53DE6EF5C1B3}"/>
                  </a:ext>
                </a:extLst>
              </p:cNvPr>
              <p:cNvSpPr txBox="1"/>
              <p:nvPr/>
            </p:nvSpPr>
            <p:spPr>
              <a:xfrm>
                <a:off x="0" y="1454361"/>
                <a:ext cx="5122968" cy="8461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𝑵</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nary>
                        <m:naryPr>
                          <m:chr m:val="∑"/>
                          <m:ctrlPr>
                            <a:rPr lang="en-US" altLang="zh-CN" b="1" i="1">
                              <a:solidFill>
                                <a:schemeClr val="accent5">
                                  <a:lumMod val="50000"/>
                                </a:schemeClr>
                              </a:solidFill>
                              <a:latin typeface="Cambria Math" panose="02040503050406030204" pitchFamily="18" charset="0"/>
                            </a:rPr>
                          </m:ctrlPr>
                        </m:naryPr>
                        <m:sub>
                          <m:r>
                            <m:rPr>
                              <m:brk m:alnAt="23"/>
                            </m:rPr>
                            <a:rPr lang="en-US" altLang="zh-CN" b="1" i="1">
                              <a:solidFill>
                                <a:schemeClr val="accent5">
                                  <a:lumMod val="50000"/>
                                </a:schemeClr>
                              </a:solidFill>
                              <a:latin typeface="Cambria Math" panose="02040503050406030204" pitchFamily="18" charset="0"/>
                            </a:rPr>
                            <m:t>−</m:t>
                          </m:r>
                          <m:r>
                            <a:rPr lang="en-US" altLang="zh-CN" b="1" i="1">
                              <a:solidFill>
                                <a:schemeClr val="accent5">
                                  <a:lumMod val="50000"/>
                                </a:schemeClr>
                              </a:solidFill>
                              <a:latin typeface="Cambria Math" panose="02040503050406030204" pitchFamily="18" charset="0"/>
                              <a:ea typeface="Cambria Math" panose="02040503050406030204" pitchFamily="18" charset="0"/>
                            </a:rPr>
                            <m:t>∞</m:t>
                          </m:r>
                        </m:sub>
                        <m:sup>
                          <m:r>
                            <a:rPr lang="en-US" altLang="zh-CN" b="1" i="1">
                              <a:solidFill>
                                <a:schemeClr val="accent5">
                                  <a:lumMod val="50000"/>
                                </a:schemeClr>
                              </a:solidFill>
                              <a:latin typeface="Cambria Math" panose="02040503050406030204" pitchFamily="18" charset="0"/>
                              <a:ea typeface="Cambria Math" panose="02040503050406030204" pitchFamily="18" charset="0"/>
                            </a:rPr>
                            <m:t>∞</m:t>
                          </m:r>
                        </m:sup>
                        <m:e>
                          <m:sSub>
                            <m:sSubPr>
                              <m:ctrlPr>
                                <a:rPr lang="en-US" altLang="zh-CN" b="1" i="1">
                                  <a:solidFill>
                                    <a:schemeClr val="accent5">
                                      <a:lumMod val="50000"/>
                                    </a:schemeClr>
                                  </a:solidFill>
                                  <a:latin typeface="Cambria Math" panose="02040503050406030204" pitchFamily="18" charset="0"/>
                                </a:rPr>
                              </m:ctrlPr>
                            </m:sSubPr>
                            <m:e>
                              <m:r>
                                <a:rPr lang="en-US" altLang="zh-CN" b="1" i="1">
                                  <a:solidFill>
                                    <a:schemeClr val="accent5">
                                      <a:lumMod val="50000"/>
                                    </a:schemeClr>
                                  </a:solidFill>
                                  <a:latin typeface="Cambria Math" panose="02040503050406030204" pitchFamily="18" charset="0"/>
                                </a:rPr>
                                <m:t>𝑪</m:t>
                              </m:r>
                            </m:e>
                            <m:sub>
                              <m:r>
                                <a:rPr lang="en-US" altLang="zh-CN" b="1" i="1">
                                  <a:solidFill>
                                    <a:schemeClr val="accent5">
                                      <a:lumMod val="50000"/>
                                    </a:schemeClr>
                                  </a:solidFill>
                                  <a:latin typeface="Cambria Math" panose="02040503050406030204" pitchFamily="18" charset="0"/>
                                </a:rPr>
                                <m:t>𝒏</m:t>
                              </m:r>
                            </m:sub>
                          </m:sSub>
                          <m:r>
                            <a:rPr lang="en-US" altLang="zh-CN" b="1" i="1">
                              <a:solidFill>
                                <a:schemeClr val="accent5">
                                  <a:lumMod val="50000"/>
                                </a:schemeClr>
                              </a:solidFill>
                              <a:latin typeface="Cambria Math" panose="02040503050406030204" pitchFamily="18" charset="0"/>
                            </a:rPr>
                            <m:t> </m:t>
                          </m:r>
                          <m:sSup>
                            <m:sSupPr>
                              <m:ctrlPr>
                                <a:rPr lang="en-US" altLang="zh-CN" b="1" i="1">
                                  <a:solidFill>
                                    <a:schemeClr val="accent5">
                                      <a:lumMod val="50000"/>
                                    </a:schemeClr>
                                  </a:solidFill>
                                  <a:latin typeface="Cambria Math" panose="02040503050406030204" pitchFamily="18" charset="0"/>
                                </a:rPr>
                              </m:ctrlPr>
                            </m:sSupPr>
                            <m:e>
                              <m:r>
                                <a:rPr lang="en-US" altLang="zh-CN" b="1" i="1">
                                  <a:solidFill>
                                    <a:schemeClr val="accent5">
                                      <a:lumMod val="50000"/>
                                    </a:schemeClr>
                                  </a:solidFill>
                                  <a:latin typeface="Cambria Math" panose="02040503050406030204" pitchFamily="18" charset="0"/>
                                </a:rPr>
                                <m:t>𝒆</m:t>
                              </m:r>
                            </m:e>
                            <m:sup>
                              <m:r>
                                <a:rPr lang="en-US" altLang="zh-CN" b="1" i="1">
                                  <a:solidFill>
                                    <a:schemeClr val="accent5">
                                      <a:lumMod val="50000"/>
                                    </a:schemeClr>
                                  </a:solidFill>
                                  <a:latin typeface="Cambria Math" panose="02040503050406030204" pitchFamily="18" charset="0"/>
                                </a:rPr>
                                <m:t>𝒊𝒏</m:t>
                              </m:r>
                              <m:r>
                                <a:rPr lang="en-US" altLang="zh-CN" b="1" i="1" smtClean="0">
                                  <a:solidFill>
                                    <a:schemeClr val="accent5">
                                      <a:lumMod val="50000"/>
                                    </a:schemeClr>
                                  </a:solidFill>
                                  <a:latin typeface="Cambria Math" panose="02040503050406030204" pitchFamily="18" charset="0"/>
                                </a:rPr>
                                <m:t>𝒘𝒕</m:t>
                              </m:r>
                            </m:sup>
                          </m:sSup>
                        </m:e>
                      </m:nary>
                    </m:oMath>
                  </m:oMathPara>
                </a14:m>
                <a:endParaRPr lang="zh-CN" altLang="en-US" b="1" dirty="0"/>
              </a:p>
            </p:txBody>
          </p:sp>
        </mc:Choice>
        <mc:Fallback xmlns="">
          <p:sp>
            <p:nvSpPr>
              <p:cNvPr id="10" name="文本框 9">
                <a:extLst>
                  <a:ext uri="{FF2B5EF4-FFF2-40B4-BE49-F238E27FC236}">
                    <a16:creationId xmlns:a16="http://schemas.microsoft.com/office/drawing/2014/main" id="{6E35F832-CC2D-4631-AFFA-53DE6EF5C1B3}"/>
                  </a:ext>
                </a:extLst>
              </p:cNvPr>
              <p:cNvSpPr txBox="1">
                <a:spLocks noRot="1" noChangeAspect="1" noMove="1" noResize="1" noEditPoints="1" noAdjustHandles="1" noChangeArrowheads="1" noChangeShapeType="1" noTextEdit="1"/>
              </p:cNvSpPr>
              <p:nvPr/>
            </p:nvSpPr>
            <p:spPr>
              <a:xfrm>
                <a:off x="0" y="1454361"/>
                <a:ext cx="5122968" cy="8461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CFFE7C2E-EE46-4C3D-B4E3-EDEFAF13EA64}"/>
                  </a:ext>
                </a:extLst>
              </p:cNvPr>
              <p:cNvSpPr txBox="1"/>
              <p:nvPr/>
            </p:nvSpPr>
            <p:spPr>
              <a:xfrm>
                <a:off x="280715" y="3480342"/>
                <a:ext cx="11376066" cy="573875"/>
              </a:xfrm>
              <a:prstGeom prst="rect">
                <a:avLst/>
              </a:prstGeom>
              <a:noFill/>
            </p:spPr>
            <p:txBody>
              <a:bodyPr wrap="square">
                <a:spAutoFit/>
              </a:bodyPr>
              <a:lstStyle/>
              <a:p>
                <a:r>
                  <a:rPr lang="en-US" altLang="zh-CN" sz="2200" b="1" i="0" u="none" strike="noStrike" dirty="0">
                    <a:solidFill>
                      <a:srgbClr val="2B77C5"/>
                    </a:solidFill>
                    <a:effectLst/>
                    <a:latin typeface="tahoma" panose="020B0604030504040204" pitchFamily="34" charset="0"/>
                  </a:rPr>
                  <a:t>Property: for </a:t>
                </a:r>
                <a14:m>
                  <m:oMath xmlns:m="http://schemas.openxmlformats.org/officeDocument/2006/math">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𝑒</m:t>
                        </m:r>
                      </m:e>
                      <m:sup>
                        <m:r>
                          <a:rPr lang="en-US" altLang="zh-CN" sz="2200" b="0" i="1" smtClean="0">
                            <a:latin typeface="Cambria Math" panose="02040503050406030204" pitchFamily="18" charset="0"/>
                          </a:rPr>
                          <m:t>𝑘</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𝑖𝑤𝑇</m:t>
                            </m:r>
                          </m:num>
                          <m:den>
                            <m:r>
                              <a:rPr lang="en-US" altLang="zh-CN" sz="2200" b="0" i="1" smtClean="0">
                                <a:latin typeface="Cambria Math" panose="02040503050406030204" pitchFamily="18" charset="0"/>
                              </a:rPr>
                              <m:t>𝑁</m:t>
                            </m:r>
                          </m:den>
                        </m:f>
                      </m:sup>
                    </m:sSup>
                  </m:oMath>
                </a14:m>
                <a:r>
                  <a:rPr lang="en-US" altLang="zh-CN" sz="2200" b="1" i="0" u="none" strike="noStrike" dirty="0">
                    <a:solidFill>
                      <a:srgbClr val="2B77C5"/>
                    </a:solidFill>
                    <a:effectLst/>
                    <a:latin typeface="tahoma" panose="020B0604030504040204" pitchFamily="34" charset="0"/>
                  </a:rPr>
                  <a:t>, A point returns to its original position after every cycle </a:t>
                </a:r>
                <a:r>
                  <a:rPr lang="en-US" altLang="zh-CN" sz="2200" b="0" i="0" dirty="0">
                    <a:solidFill>
                      <a:srgbClr val="999999"/>
                    </a:solidFill>
                    <a:effectLst/>
                    <a:latin typeface="tahoma" panose="020B0604030504040204" pitchFamily="34" charset="0"/>
                  </a:rPr>
                  <a:t> </a:t>
                </a:r>
                <a:endParaRPr lang="zh-CN" altLang="en-US" sz="2200" dirty="0"/>
              </a:p>
            </p:txBody>
          </p:sp>
        </mc:Choice>
        <mc:Fallback>
          <p:sp>
            <p:nvSpPr>
              <p:cNvPr id="11" name="文本框 10">
                <a:extLst>
                  <a:ext uri="{FF2B5EF4-FFF2-40B4-BE49-F238E27FC236}">
                    <a16:creationId xmlns:a16="http://schemas.microsoft.com/office/drawing/2014/main" id="{CFFE7C2E-EE46-4C3D-B4E3-EDEFAF13EA64}"/>
                  </a:ext>
                </a:extLst>
              </p:cNvPr>
              <p:cNvSpPr txBox="1">
                <a:spLocks noRot="1" noChangeAspect="1" noMove="1" noResize="1" noEditPoints="1" noAdjustHandles="1" noChangeArrowheads="1" noChangeShapeType="1" noTextEdit="1"/>
              </p:cNvSpPr>
              <p:nvPr/>
            </p:nvSpPr>
            <p:spPr>
              <a:xfrm>
                <a:off x="280715" y="3480342"/>
                <a:ext cx="11376066" cy="573875"/>
              </a:xfrm>
              <a:prstGeom prst="rect">
                <a:avLst/>
              </a:prstGeom>
              <a:blipFill>
                <a:blip r:embed="rId6"/>
                <a:stretch>
                  <a:fillRect l="-697" b="-180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BCB813D7-77E9-4E18-9A1D-13120AAB16CE}"/>
                  </a:ext>
                </a:extLst>
              </p:cNvPr>
              <p:cNvSpPr txBox="1"/>
              <p:nvPr/>
            </p:nvSpPr>
            <p:spPr>
              <a:xfrm>
                <a:off x="395045" y="4510273"/>
                <a:ext cx="6066769" cy="1915396"/>
              </a:xfrm>
              <a:prstGeom prst="rect">
                <a:avLst/>
              </a:prstGeom>
              <a:noFill/>
            </p:spPr>
            <p:txBody>
              <a:bodyPr wrap="square">
                <a:spAutoFit/>
              </a:bodyPr>
              <a:lstStyle/>
              <a:p>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𝑁</m:t>
                            </m:r>
                          </m:den>
                        </m:f>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𝑖</m:t>
                                </m:r>
                              </m:e>
                            </m:d>
                          </m:num>
                          <m:den>
                            <m:r>
                              <a:rPr lang="en-US" altLang="zh-CN" b="0" i="1" smtClean="0">
                                <a:latin typeface="Cambria Math" panose="02040503050406030204" pitchFamily="18" charset="0"/>
                              </a:rPr>
                              <m:t>𝑁</m:t>
                            </m:r>
                          </m:den>
                        </m:f>
                      </m:sup>
                    </m:sSup>
                  </m:oMath>
                </a14:m>
                <a:r>
                  <a:rPr lang="en-US" altLang="zh-CN" b="0" dirty="0"/>
                  <a:t>  </a:t>
                </a:r>
              </a:p>
              <a:p>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d>
                  </m:oMath>
                </a14:m>
                <a:r>
                  <a:rPr lang="en-US" altLang="zh-CN" b="0" dirty="0"/>
                  <a:t> *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𝑖</m:t>
                                </m:r>
                              </m:e>
                            </m:d>
                          </m:num>
                          <m:den>
                            <m:r>
                              <a:rPr lang="en-US" altLang="zh-CN" b="0" i="1" smtClean="0">
                                <a:latin typeface="Cambria Math" panose="02040503050406030204" pitchFamily="18" charset="0"/>
                              </a:rPr>
                              <m:t>𝑁</m:t>
                            </m:r>
                          </m:den>
                        </m:f>
                      </m:sup>
                    </m:sSup>
                  </m:oMath>
                </a14:m>
                <a:endParaRPr lang="en-US" altLang="zh-CN" b="0" dirty="0"/>
              </a:p>
              <a:p>
                <a14:m>
                  <m:oMath xmlns:m="http://schemas.openxmlformats.org/officeDocument/2006/math">
                    <m:r>
                      <a:rPr lang="en-US" altLang="zh-CN" b="0" i="1" smtClean="0">
                        <a:latin typeface="Cambria Math" panose="02040503050406030204" pitchFamily="18" charset="0"/>
                      </a:rPr>
                      <m:t>+</m:t>
                    </m:r>
                    <m:r>
                      <a:rPr lang="en-US" altLang="zh-CN" b="0" i="0" smtClean="0">
                        <a:latin typeface="Cambria Math" panose="02040503050406030204" pitchFamily="18" charset="0"/>
                      </a:rPr>
                      <m:t>…</m:t>
                    </m:r>
                  </m:oMath>
                </a14:m>
                <a:r>
                  <a:rPr lang="en-US" altLang="zh-CN" b="0" dirty="0"/>
                  <a:t> </a:t>
                </a:r>
              </a:p>
              <a:p>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d>
                  </m:oMath>
                </a14:m>
                <a:r>
                  <a:rPr lang="en-US" altLang="zh-CN" b="0" dirty="0"/>
                  <a:t> * </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𝑁</m:t>
                            </m:r>
                            <m:r>
                              <a:rPr lang="en-US" altLang="zh-CN" b="0" i="1" dirty="0" smtClean="0">
                                <a:latin typeface="Cambria Math" panose="02040503050406030204" pitchFamily="18" charset="0"/>
                              </a:rPr>
                              <m:t>−1)</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2</m:t>
                                </m:r>
                                <m:r>
                                  <a:rPr lang="zh-CN" altLang="en-US" b="0" i="1" dirty="0" smtClean="0">
                                    <a:latin typeface="Cambria Math" panose="02040503050406030204" pitchFamily="18" charset="0"/>
                                  </a:rPr>
                                  <m:t>𝜋</m:t>
                                </m:r>
                                <m:r>
                                  <a:rPr lang="en-US" altLang="zh-CN" b="0" i="1" dirty="0" smtClean="0">
                                    <a:latin typeface="Cambria Math" panose="02040503050406030204" pitchFamily="18" charset="0"/>
                                  </a:rPr>
                                  <m:t>𝑖</m:t>
                                </m:r>
                              </m:e>
                            </m:d>
                          </m:num>
                          <m:den>
                            <m:r>
                              <a:rPr lang="en-US" altLang="zh-CN" b="0" i="1" dirty="0" smtClean="0">
                                <a:latin typeface="Cambria Math" panose="02040503050406030204" pitchFamily="18" charset="0"/>
                              </a:rPr>
                              <m:t>𝑁</m:t>
                            </m:r>
                          </m:den>
                        </m:f>
                      </m:sup>
                    </m:sSup>
                  </m:oMath>
                </a14:m>
                <a:endParaRPr lang="en-US" altLang="zh-CN" b="0" dirty="0"/>
              </a:p>
              <a:p>
                <a:endParaRPr lang="zh-CN" altLang="en-US" dirty="0"/>
              </a:p>
            </p:txBody>
          </p:sp>
        </mc:Choice>
        <mc:Fallback>
          <p:sp>
            <p:nvSpPr>
              <p:cNvPr id="15" name="文本框 14">
                <a:extLst>
                  <a:ext uri="{FF2B5EF4-FFF2-40B4-BE49-F238E27FC236}">
                    <a16:creationId xmlns:a16="http://schemas.microsoft.com/office/drawing/2014/main" id="{BCB813D7-77E9-4E18-9A1D-13120AAB16CE}"/>
                  </a:ext>
                </a:extLst>
              </p:cNvPr>
              <p:cNvSpPr txBox="1">
                <a:spLocks noRot="1" noChangeAspect="1" noMove="1" noResize="1" noEditPoints="1" noAdjustHandles="1" noChangeArrowheads="1" noChangeShapeType="1" noTextEdit="1"/>
              </p:cNvSpPr>
              <p:nvPr/>
            </p:nvSpPr>
            <p:spPr>
              <a:xfrm>
                <a:off x="395045" y="4510273"/>
                <a:ext cx="6066769" cy="1915396"/>
              </a:xfrm>
              <a:prstGeom prst="rect">
                <a:avLst/>
              </a:prstGeom>
              <a:blipFill>
                <a:blip r:embed="rId7"/>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EDF7CE39-61F7-4B16-94DA-5AAB9F846B3A}"/>
              </a:ext>
            </a:extLst>
          </p:cNvPr>
          <p:cNvSpPr/>
          <p:nvPr/>
        </p:nvSpPr>
        <p:spPr>
          <a:xfrm>
            <a:off x="5251539" y="4525355"/>
            <a:ext cx="674751" cy="419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A09D549-D742-4A3A-8237-1D6B93508514}"/>
              </a:ext>
            </a:extLst>
          </p:cNvPr>
          <p:cNvSpPr/>
          <p:nvPr/>
        </p:nvSpPr>
        <p:spPr>
          <a:xfrm>
            <a:off x="5208381" y="4981411"/>
            <a:ext cx="674751" cy="4195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C906F0D-F7BB-4411-9D56-B70AAD954B71}"/>
              </a:ext>
            </a:extLst>
          </p:cNvPr>
          <p:cNvSpPr/>
          <p:nvPr/>
        </p:nvSpPr>
        <p:spPr>
          <a:xfrm>
            <a:off x="5330963" y="5629929"/>
            <a:ext cx="925720" cy="4876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98A6789-50E2-401C-B7EF-360F9919F75D}"/>
              </a:ext>
            </a:extLst>
          </p:cNvPr>
          <p:cNvGrpSpPr/>
          <p:nvPr/>
        </p:nvGrpSpPr>
        <p:grpSpPr>
          <a:xfrm>
            <a:off x="7586523" y="4167244"/>
            <a:ext cx="3116295" cy="2352261"/>
            <a:chOff x="7586523" y="4167244"/>
            <a:chExt cx="3116295" cy="2352261"/>
          </a:xfrm>
        </p:grpSpPr>
        <p:grpSp>
          <p:nvGrpSpPr>
            <p:cNvPr id="20" name="组合 19">
              <a:extLst>
                <a:ext uri="{FF2B5EF4-FFF2-40B4-BE49-F238E27FC236}">
                  <a16:creationId xmlns:a16="http://schemas.microsoft.com/office/drawing/2014/main" id="{622A2860-C584-4E10-8094-5FAFD4F5822A}"/>
                </a:ext>
              </a:extLst>
            </p:cNvPr>
            <p:cNvGrpSpPr/>
            <p:nvPr/>
          </p:nvGrpSpPr>
          <p:grpSpPr>
            <a:xfrm>
              <a:off x="7813948" y="4167244"/>
              <a:ext cx="2888870" cy="2352261"/>
              <a:chOff x="8562561" y="995569"/>
              <a:chExt cx="2888870" cy="2352261"/>
            </a:xfrm>
          </p:grpSpPr>
          <p:cxnSp>
            <p:nvCxnSpPr>
              <p:cNvPr id="26" name="直接箭头连接符 25">
                <a:extLst>
                  <a:ext uri="{FF2B5EF4-FFF2-40B4-BE49-F238E27FC236}">
                    <a16:creationId xmlns:a16="http://schemas.microsoft.com/office/drawing/2014/main" id="{391F4C38-C52F-4CCD-AB35-4EF9B14FB19D}"/>
                  </a:ext>
                </a:extLst>
              </p:cNvPr>
              <p:cNvCxnSpPr/>
              <p:nvPr/>
            </p:nvCxnSpPr>
            <p:spPr>
              <a:xfrm>
                <a:off x="8562561" y="2171700"/>
                <a:ext cx="265871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27322568-2C5A-468D-9FB0-C872DB654361}"/>
                  </a:ext>
                </a:extLst>
              </p:cNvPr>
              <p:cNvCxnSpPr>
                <a:cxnSpLocks/>
              </p:cNvCxnSpPr>
              <p:nvPr/>
            </p:nvCxnSpPr>
            <p:spPr>
              <a:xfrm flipV="1">
                <a:off x="9882809" y="995569"/>
                <a:ext cx="0" cy="235226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椭圆 27">
                <a:extLst>
                  <a:ext uri="{FF2B5EF4-FFF2-40B4-BE49-F238E27FC236}">
                    <a16:creationId xmlns:a16="http://schemas.microsoft.com/office/drawing/2014/main" id="{2157BA12-4ACC-4749-A04E-895824C9821C}"/>
                  </a:ext>
                </a:extLst>
              </p:cNvPr>
              <p:cNvSpPr/>
              <p:nvPr/>
            </p:nvSpPr>
            <p:spPr>
              <a:xfrm>
                <a:off x="9112263" y="1387635"/>
                <a:ext cx="1559312" cy="1559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C98A28FD-FED7-4D86-8EA5-A62E4DED58F7}"/>
                  </a:ext>
                </a:extLst>
              </p:cNvPr>
              <p:cNvGrpSpPr/>
              <p:nvPr/>
            </p:nvGrpSpPr>
            <p:grpSpPr>
              <a:xfrm>
                <a:off x="10495769" y="1664640"/>
                <a:ext cx="5040" cy="5040"/>
                <a:chOff x="10495769" y="1664640"/>
                <a:chExt cx="5040" cy="5040"/>
              </a:xfrm>
            </p:grpSpPr>
            <mc:AlternateContent xmlns:mc="http://schemas.openxmlformats.org/markup-compatibility/2006" xmlns:p14="http://schemas.microsoft.com/office/powerpoint/2010/main">
              <mc:Choice Requires="p14">
                <p:contentPart p14:bwMode="auto" r:id="rId8">
                  <p14:nvContentPartPr>
                    <p14:cNvPr id="43" name="墨迹 42">
                      <a:extLst>
                        <a:ext uri="{FF2B5EF4-FFF2-40B4-BE49-F238E27FC236}">
                          <a16:creationId xmlns:a16="http://schemas.microsoft.com/office/drawing/2014/main" id="{978391DA-2994-4978-A021-223EEB4876E1}"/>
                        </a:ext>
                      </a:extLst>
                    </p14:cNvPr>
                    <p14:cNvContentPartPr/>
                    <p14:nvPr/>
                  </p14:nvContentPartPr>
                  <p14:xfrm>
                    <a:off x="10495769" y="1669320"/>
                    <a:ext cx="360" cy="360"/>
                  </p14:xfrm>
                </p:contentPart>
              </mc:Choice>
              <mc:Fallback xmlns="">
                <p:pic>
                  <p:nvPicPr>
                    <p:cNvPr id="10" name="墨迹 9">
                      <a:extLst>
                        <a:ext uri="{FF2B5EF4-FFF2-40B4-BE49-F238E27FC236}">
                          <a16:creationId xmlns:a16="http://schemas.microsoft.com/office/drawing/2014/main" id="{307B6A35-042C-4002-98C1-ED4ACC5F6AE8}"/>
                        </a:ext>
                      </a:extLst>
                    </p:cNvPr>
                    <p:cNvPicPr/>
                    <p:nvPr/>
                  </p:nvPicPr>
                  <p:blipFill>
                    <a:blip r:embed="rId10"/>
                    <a:stretch>
                      <a:fillRect/>
                    </a:stretch>
                  </p:blipFill>
                  <p:spPr>
                    <a:xfrm>
                      <a:off x="10486769" y="1660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墨迹 43">
                      <a:extLst>
                        <a:ext uri="{FF2B5EF4-FFF2-40B4-BE49-F238E27FC236}">
                          <a16:creationId xmlns:a16="http://schemas.microsoft.com/office/drawing/2014/main" id="{D2958474-35C7-4CA4-B135-19290DE91E00}"/>
                        </a:ext>
                      </a:extLst>
                    </p14:cNvPr>
                    <p14:cNvContentPartPr/>
                    <p14:nvPr/>
                  </p14:nvContentPartPr>
                  <p14:xfrm>
                    <a:off x="10500449" y="1664640"/>
                    <a:ext cx="360" cy="360"/>
                  </p14:xfrm>
                </p:contentPart>
              </mc:Choice>
              <mc:Fallback xmlns="">
                <p:pic>
                  <p:nvPicPr>
                    <p:cNvPr id="14" name="墨迹 13">
                      <a:extLst>
                        <a:ext uri="{FF2B5EF4-FFF2-40B4-BE49-F238E27FC236}">
                          <a16:creationId xmlns:a16="http://schemas.microsoft.com/office/drawing/2014/main" id="{1D11E2DB-389E-4DDB-82AB-B3A9A129D926}"/>
                        </a:ext>
                      </a:extLst>
                    </p:cNvPr>
                    <p:cNvPicPr/>
                    <p:nvPr/>
                  </p:nvPicPr>
                  <p:blipFill>
                    <a:blip r:embed="rId10"/>
                    <a:stretch>
                      <a:fillRect/>
                    </a:stretch>
                  </p:blipFill>
                  <p:spPr>
                    <a:xfrm>
                      <a:off x="10491809" y="1655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墨迹 44">
                      <a:extLst>
                        <a:ext uri="{FF2B5EF4-FFF2-40B4-BE49-F238E27FC236}">
                          <a16:creationId xmlns:a16="http://schemas.microsoft.com/office/drawing/2014/main" id="{C83D8FBA-6E58-4A11-AAFB-50F099990C74}"/>
                        </a:ext>
                      </a:extLst>
                    </p14:cNvPr>
                    <p14:cNvContentPartPr/>
                    <p14:nvPr/>
                  </p14:nvContentPartPr>
                  <p14:xfrm>
                    <a:off x="10495769" y="1664640"/>
                    <a:ext cx="360" cy="360"/>
                  </p14:xfrm>
                </p:contentPart>
              </mc:Choice>
              <mc:Fallback xmlns="">
                <p:pic>
                  <p:nvPicPr>
                    <p:cNvPr id="20" name="墨迹 19">
                      <a:extLst>
                        <a:ext uri="{FF2B5EF4-FFF2-40B4-BE49-F238E27FC236}">
                          <a16:creationId xmlns:a16="http://schemas.microsoft.com/office/drawing/2014/main" id="{7DF1BB1F-E9DF-4D7F-9096-C2FCAC0EA480}"/>
                        </a:ext>
                      </a:extLst>
                    </p:cNvPr>
                    <p:cNvPicPr/>
                    <p:nvPr/>
                  </p:nvPicPr>
                  <p:blipFill>
                    <a:blip r:embed="rId13"/>
                    <a:stretch>
                      <a:fillRect/>
                    </a:stretch>
                  </p:blipFill>
                  <p:spPr>
                    <a:xfrm>
                      <a:off x="10459769" y="16286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0" name="墨迹 29">
                    <a:extLst>
                      <a:ext uri="{FF2B5EF4-FFF2-40B4-BE49-F238E27FC236}">
                        <a16:creationId xmlns:a16="http://schemas.microsoft.com/office/drawing/2014/main" id="{DCD3E38C-0643-46B4-99B4-553B426AD51F}"/>
                      </a:ext>
                    </a:extLst>
                  </p14:cNvPr>
                  <p14:cNvContentPartPr/>
                  <p14:nvPr/>
                </p14:nvContentPartPr>
                <p14:xfrm>
                  <a:off x="10411169" y="2742840"/>
                  <a:ext cx="360" cy="360"/>
                </p14:xfrm>
              </p:contentPart>
            </mc:Choice>
            <mc:Fallback xmlns="">
              <p:pic>
                <p:nvPicPr>
                  <p:cNvPr id="22" name="墨迹 21">
                    <a:extLst>
                      <a:ext uri="{FF2B5EF4-FFF2-40B4-BE49-F238E27FC236}">
                        <a16:creationId xmlns:a16="http://schemas.microsoft.com/office/drawing/2014/main" id="{D1E371B7-4DA2-498E-BF84-24FEDE628C77}"/>
                      </a:ext>
                    </a:extLst>
                  </p:cNvPr>
                  <p:cNvPicPr/>
                  <p:nvPr/>
                </p:nvPicPr>
                <p:blipFill>
                  <a:blip r:embed="rId13"/>
                  <a:stretch>
                    <a:fillRect/>
                  </a:stretch>
                </p:blipFill>
                <p:spPr>
                  <a:xfrm>
                    <a:off x="10375169" y="2707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墨迹 30">
                    <a:extLst>
                      <a:ext uri="{FF2B5EF4-FFF2-40B4-BE49-F238E27FC236}">
                        <a16:creationId xmlns:a16="http://schemas.microsoft.com/office/drawing/2014/main" id="{5B9B0657-91BA-42E0-86BF-875F8406DA72}"/>
                      </a:ext>
                    </a:extLst>
                  </p14:cNvPr>
                  <p14:cNvContentPartPr/>
                  <p14:nvPr/>
                </p14:nvContentPartPr>
                <p14:xfrm>
                  <a:off x="10669649" y="2181240"/>
                  <a:ext cx="360" cy="360"/>
                </p14:xfrm>
              </p:contentPart>
            </mc:Choice>
            <mc:Fallback xmlns="">
              <p:pic>
                <p:nvPicPr>
                  <p:cNvPr id="23" name="墨迹 22">
                    <a:extLst>
                      <a:ext uri="{FF2B5EF4-FFF2-40B4-BE49-F238E27FC236}">
                        <a16:creationId xmlns:a16="http://schemas.microsoft.com/office/drawing/2014/main" id="{D162C9B6-3448-4343-BB23-124252E871AC}"/>
                      </a:ext>
                    </a:extLst>
                  </p:cNvPr>
                  <p:cNvPicPr/>
                  <p:nvPr/>
                </p:nvPicPr>
                <p:blipFill>
                  <a:blip r:embed="rId13"/>
                  <a:stretch>
                    <a:fillRect/>
                  </a:stretch>
                </p:blipFill>
                <p:spPr>
                  <a:xfrm>
                    <a:off x="10633649" y="2145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墨迹 31">
                    <a:extLst>
                      <a:ext uri="{FF2B5EF4-FFF2-40B4-BE49-F238E27FC236}">
                        <a16:creationId xmlns:a16="http://schemas.microsoft.com/office/drawing/2014/main" id="{3465448B-151D-405A-95E9-C7C5053D4B2A}"/>
                      </a:ext>
                    </a:extLst>
                  </p14:cNvPr>
                  <p14:cNvContentPartPr/>
                  <p14:nvPr/>
                </p14:nvContentPartPr>
                <p14:xfrm>
                  <a:off x="9332609" y="2703240"/>
                  <a:ext cx="360" cy="360"/>
                </p14:xfrm>
              </p:contentPart>
            </mc:Choice>
            <mc:Fallback xmlns="">
              <p:pic>
                <p:nvPicPr>
                  <p:cNvPr id="24" name="墨迹 23">
                    <a:extLst>
                      <a:ext uri="{FF2B5EF4-FFF2-40B4-BE49-F238E27FC236}">
                        <a16:creationId xmlns:a16="http://schemas.microsoft.com/office/drawing/2014/main" id="{9C3DC024-AF48-4DBD-82D5-B182463B56E0}"/>
                      </a:ext>
                    </a:extLst>
                  </p:cNvPr>
                  <p:cNvPicPr/>
                  <p:nvPr/>
                </p:nvPicPr>
                <p:blipFill>
                  <a:blip r:embed="rId13"/>
                  <a:stretch>
                    <a:fillRect/>
                  </a:stretch>
                </p:blipFill>
                <p:spPr>
                  <a:xfrm>
                    <a:off x="9296609" y="2667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墨迹 32">
                    <a:extLst>
                      <a:ext uri="{FF2B5EF4-FFF2-40B4-BE49-F238E27FC236}">
                        <a16:creationId xmlns:a16="http://schemas.microsoft.com/office/drawing/2014/main" id="{C4403AE9-0FFB-4DDB-AF0F-954C46FAABED}"/>
                      </a:ext>
                    </a:extLst>
                  </p14:cNvPr>
                  <p14:cNvContentPartPr/>
                  <p14:nvPr/>
                </p14:nvContentPartPr>
                <p14:xfrm>
                  <a:off x="9114089" y="2186280"/>
                  <a:ext cx="360" cy="360"/>
                </p14:xfrm>
              </p:contentPart>
            </mc:Choice>
            <mc:Fallback xmlns="">
              <p:pic>
                <p:nvPicPr>
                  <p:cNvPr id="25" name="墨迹 24">
                    <a:extLst>
                      <a:ext uri="{FF2B5EF4-FFF2-40B4-BE49-F238E27FC236}">
                        <a16:creationId xmlns:a16="http://schemas.microsoft.com/office/drawing/2014/main" id="{5BE17CD9-52B1-490D-9AC3-BFCFC3531FA2}"/>
                      </a:ext>
                    </a:extLst>
                  </p:cNvPr>
                  <p:cNvPicPr/>
                  <p:nvPr/>
                </p:nvPicPr>
                <p:blipFill>
                  <a:blip r:embed="rId13"/>
                  <a:stretch>
                    <a:fillRect/>
                  </a:stretch>
                </p:blipFill>
                <p:spPr>
                  <a:xfrm>
                    <a:off x="9078089" y="2150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墨迹 33">
                    <a:extLst>
                      <a:ext uri="{FF2B5EF4-FFF2-40B4-BE49-F238E27FC236}">
                        <a16:creationId xmlns:a16="http://schemas.microsoft.com/office/drawing/2014/main" id="{A7C1526F-4E86-42C7-8CAE-A689438AFF45}"/>
                      </a:ext>
                    </a:extLst>
                  </p14:cNvPr>
                  <p14:cNvContentPartPr/>
                  <p14:nvPr/>
                </p14:nvContentPartPr>
                <p14:xfrm>
                  <a:off x="9332609" y="1624680"/>
                  <a:ext cx="360" cy="360"/>
                </p14:xfrm>
              </p:contentPart>
            </mc:Choice>
            <mc:Fallback xmlns="">
              <p:pic>
                <p:nvPicPr>
                  <p:cNvPr id="26" name="墨迹 25">
                    <a:extLst>
                      <a:ext uri="{FF2B5EF4-FFF2-40B4-BE49-F238E27FC236}">
                        <a16:creationId xmlns:a16="http://schemas.microsoft.com/office/drawing/2014/main" id="{547C09B4-628B-4927-922C-AE61198325D2}"/>
                      </a:ext>
                    </a:extLst>
                  </p:cNvPr>
                  <p:cNvPicPr/>
                  <p:nvPr/>
                </p:nvPicPr>
                <p:blipFill>
                  <a:blip r:embed="rId13"/>
                  <a:stretch>
                    <a:fillRect/>
                  </a:stretch>
                </p:blipFill>
                <p:spPr>
                  <a:xfrm>
                    <a:off x="9296609" y="1588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墨迹 34">
                    <a:extLst>
                      <a:ext uri="{FF2B5EF4-FFF2-40B4-BE49-F238E27FC236}">
                        <a16:creationId xmlns:a16="http://schemas.microsoft.com/office/drawing/2014/main" id="{CF50E150-6BEF-47DF-8A84-AFACDA95FB48}"/>
                      </a:ext>
                    </a:extLst>
                  </p14:cNvPr>
                  <p14:cNvContentPartPr/>
                  <p14:nvPr/>
                </p14:nvContentPartPr>
                <p14:xfrm>
                  <a:off x="9889169" y="1401120"/>
                  <a:ext cx="360" cy="360"/>
                </p14:xfrm>
              </p:contentPart>
            </mc:Choice>
            <mc:Fallback xmlns="">
              <p:pic>
                <p:nvPicPr>
                  <p:cNvPr id="27" name="墨迹 26">
                    <a:extLst>
                      <a:ext uri="{FF2B5EF4-FFF2-40B4-BE49-F238E27FC236}">
                        <a16:creationId xmlns:a16="http://schemas.microsoft.com/office/drawing/2014/main" id="{B9B54267-89B4-4A73-B24E-37F6366E9151}"/>
                      </a:ext>
                    </a:extLst>
                  </p:cNvPr>
                  <p:cNvPicPr/>
                  <p:nvPr/>
                </p:nvPicPr>
                <p:blipFill>
                  <a:blip r:embed="rId13"/>
                  <a:stretch>
                    <a:fillRect/>
                  </a:stretch>
                </p:blipFill>
                <p:spPr>
                  <a:xfrm>
                    <a:off x="9853529" y="136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墨迹 35">
                    <a:extLst>
                      <a:ext uri="{FF2B5EF4-FFF2-40B4-BE49-F238E27FC236}">
                        <a16:creationId xmlns:a16="http://schemas.microsoft.com/office/drawing/2014/main" id="{9A14BD89-471C-4963-96F7-B3BE12A20CA8}"/>
                      </a:ext>
                    </a:extLst>
                  </p14:cNvPr>
                  <p14:cNvContentPartPr/>
                  <p14:nvPr/>
                </p14:nvContentPartPr>
                <p14:xfrm>
                  <a:off x="9884489" y="2941560"/>
                  <a:ext cx="360" cy="360"/>
                </p14:xfrm>
              </p:contentPart>
            </mc:Choice>
            <mc:Fallback xmlns="">
              <p:pic>
                <p:nvPicPr>
                  <p:cNvPr id="28" name="墨迹 27">
                    <a:extLst>
                      <a:ext uri="{FF2B5EF4-FFF2-40B4-BE49-F238E27FC236}">
                        <a16:creationId xmlns:a16="http://schemas.microsoft.com/office/drawing/2014/main" id="{6CEC0BFF-3ABA-4C67-B5BA-96989CCB2D34}"/>
                      </a:ext>
                    </a:extLst>
                  </p:cNvPr>
                  <p:cNvPicPr/>
                  <p:nvPr/>
                </p:nvPicPr>
                <p:blipFill>
                  <a:blip r:embed="rId13"/>
                  <a:stretch>
                    <a:fillRect/>
                  </a:stretch>
                </p:blipFill>
                <p:spPr>
                  <a:xfrm>
                    <a:off x="9848489" y="2905920"/>
                    <a:ext cx="72000" cy="72000"/>
                  </a:xfrm>
                  <a:prstGeom prst="rect">
                    <a:avLst/>
                  </a:prstGeom>
                </p:spPr>
              </p:pic>
            </mc:Fallback>
          </mc:AlternateContent>
          <p:cxnSp>
            <p:nvCxnSpPr>
              <p:cNvPr id="37" name="直接连接符 36">
                <a:extLst>
                  <a:ext uri="{FF2B5EF4-FFF2-40B4-BE49-F238E27FC236}">
                    <a16:creationId xmlns:a16="http://schemas.microsoft.com/office/drawing/2014/main" id="{BBECEACF-4768-4B4F-B5E1-871D043DC522}"/>
                  </a:ext>
                </a:extLst>
              </p:cNvPr>
              <p:cNvCxnSpPr/>
              <p:nvPr/>
            </p:nvCxnSpPr>
            <p:spPr>
              <a:xfrm flipV="1">
                <a:off x="9882809" y="1664640"/>
                <a:ext cx="612960" cy="5070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61CE8F8-29FE-41C8-862C-D107551929F5}"/>
                      </a:ext>
                    </a:extLst>
                  </p:cNvPr>
                  <p:cNvSpPr txBox="1"/>
                  <p:nvPr/>
                </p:nvSpPr>
                <p:spPr>
                  <a:xfrm>
                    <a:off x="10371045" y="1380418"/>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oMath>
                      </m:oMathPara>
                    </a14:m>
                    <a:endParaRPr lang="zh-CN" altLang="en-US" sz="1600" b="1" dirty="0">
                      <a:solidFill>
                        <a:srgbClr val="FF0000"/>
                      </a:solidFill>
                    </a:endParaRPr>
                  </a:p>
                </p:txBody>
              </p:sp>
            </mc:Choice>
            <mc:Fallback xmlns="">
              <p:sp>
                <p:nvSpPr>
                  <p:cNvPr id="38" name="文本框 37">
                    <a:extLst>
                      <a:ext uri="{FF2B5EF4-FFF2-40B4-BE49-F238E27FC236}">
                        <a16:creationId xmlns:a16="http://schemas.microsoft.com/office/drawing/2014/main" id="{D9B5715D-6C31-411E-ADCB-BF2BFFE5738B}"/>
                      </a:ext>
                    </a:extLst>
                  </p:cNvPr>
                  <p:cNvSpPr txBox="1">
                    <a:spLocks noRot="1" noChangeAspect="1" noMove="1" noResize="1" noEditPoints="1" noAdjustHandles="1" noChangeArrowheads="1" noChangeShapeType="1" noTextEdit="1"/>
                  </p:cNvSpPr>
                  <p:nvPr/>
                </p:nvSpPr>
                <p:spPr>
                  <a:xfrm>
                    <a:off x="10371045" y="1380418"/>
                    <a:ext cx="868431" cy="33855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C90584C-EB26-48FF-97A2-30F2DE8F5373}"/>
                      </a:ext>
                    </a:extLst>
                  </p:cNvPr>
                  <p:cNvSpPr txBox="1"/>
                  <p:nvPr/>
                </p:nvSpPr>
                <p:spPr>
                  <a:xfrm>
                    <a:off x="9801218" y="1055925"/>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𝟐</m:t>
                          </m:r>
                        </m:oMath>
                      </m:oMathPara>
                    </a14:m>
                    <a:endParaRPr lang="zh-CN" altLang="en-US" sz="1600" b="1" dirty="0">
                      <a:solidFill>
                        <a:srgbClr val="FF0000"/>
                      </a:solidFill>
                    </a:endParaRPr>
                  </a:p>
                </p:txBody>
              </p:sp>
            </mc:Choice>
            <mc:Fallback xmlns="">
              <p:sp>
                <p:nvSpPr>
                  <p:cNvPr id="39" name="文本框 38">
                    <a:extLst>
                      <a:ext uri="{FF2B5EF4-FFF2-40B4-BE49-F238E27FC236}">
                        <a16:creationId xmlns:a16="http://schemas.microsoft.com/office/drawing/2014/main" id="{9BCC9AE6-BBBF-464C-AFAC-0398E4269266}"/>
                      </a:ext>
                    </a:extLst>
                  </p:cNvPr>
                  <p:cNvSpPr txBox="1">
                    <a:spLocks noRot="1" noChangeAspect="1" noMove="1" noResize="1" noEditPoints="1" noAdjustHandles="1" noChangeArrowheads="1" noChangeShapeType="1" noTextEdit="1"/>
                  </p:cNvSpPr>
                  <p:nvPr/>
                </p:nvSpPr>
                <p:spPr>
                  <a:xfrm>
                    <a:off x="9801218" y="1055925"/>
                    <a:ext cx="868431" cy="33855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064ACBBE-D206-42F3-B57B-496B2F2D2AD1}"/>
                      </a:ext>
                    </a:extLst>
                  </p:cNvPr>
                  <p:cNvSpPr txBox="1"/>
                  <p:nvPr/>
                </p:nvSpPr>
                <p:spPr>
                  <a:xfrm>
                    <a:off x="10571504" y="1881045"/>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𝟎</m:t>
                          </m:r>
                        </m:oMath>
                      </m:oMathPara>
                    </a14:m>
                    <a:endParaRPr lang="zh-CN" altLang="en-US" sz="1600" b="1" dirty="0">
                      <a:solidFill>
                        <a:srgbClr val="FF0000"/>
                      </a:solidFill>
                    </a:endParaRPr>
                  </a:p>
                </p:txBody>
              </p:sp>
            </mc:Choice>
            <mc:Fallback xmlns="">
              <p:sp>
                <p:nvSpPr>
                  <p:cNvPr id="40" name="文本框 39">
                    <a:extLst>
                      <a:ext uri="{FF2B5EF4-FFF2-40B4-BE49-F238E27FC236}">
                        <a16:creationId xmlns:a16="http://schemas.microsoft.com/office/drawing/2014/main" id="{32572FE0-6A35-45CC-919F-76F8D3DF4B64}"/>
                      </a:ext>
                    </a:extLst>
                  </p:cNvPr>
                  <p:cNvSpPr txBox="1">
                    <a:spLocks noRot="1" noChangeAspect="1" noMove="1" noResize="1" noEditPoints="1" noAdjustHandles="1" noChangeArrowheads="1" noChangeShapeType="1" noTextEdit="1"/>
                  </p:cNvSpPr>
                  <p:nvPr/>
                </p:nvSpPr>
                <p:spPr>
                  <a:xfrm>
                    <a:off x="10571504" y="1881045"/>
                    <a:ext cx="868431" cy="338554"/>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67BF989-A2BA-4A76-903D-FE80004DEFE2}"/>
                      </a:ext>
                    </a:extLst>
                  </p:cNvPr>
                  <p:cNvSpPr txBox="1"/>
                  <p:nvPr/>
                </p:nvSpPr>
                <p:spPr>
                  <a:xfrm>
                    <a:off x="10583000" y="2120078"/>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𝟖</m:t>
                          </m:r>
                        </m:oMath>
                      </m:oMathPara>
                    </a14:m>
                    <a:endParaRPr lang="zh-CN" altLang="en-US" sz="1600" b="1" dirty="0">
                      <a:solidFill>
                        <a:srgbClr val="FF0000"/>
                      </a:solidFill>
                    </a:endParaRPr>
                  </a:p>
                </p:txBody>
              </p:sp>
            </mc:Choice>
            <mc:Fallback xmlns="">
              <p:sp>
                <p:nvSpPr>
                  <p:cNvPr id="41" name="文本框 40">
                    <a:extLst>
                      <a:ext uri="{FF2B5EF4-FFF2-40B4-BE49-F238E27FC236}">
                        <a16:creationId xmlns:a16="http://schemas.microsoft.com/office/drawing/2014/main" id="{95DF9E72-8A8A-49F4-9C9E-16694EC81120}"/>
                      </a:ext>
                    </a:extLst>
                  </p:cNvPr>
                  <p:cNvSpPr txBox="1">
                    <a:spLocks noRot="1" noChangeAspect="1" noMove="1" noResize="1" noEditPoints="1" noAdjustHandles="1" noChangeArrowheads="1" noChangeShapeType="1" noTextEdit="1"/>
                  </p:cNvSpPr>
                  <p:nvPr/>
                </p:nvSpPr>
                <p:spPr>
                  <a:xfrm>
                    <a:off x="10583000" y="2120078"/>
                    <a:ext cx="868431" cy="338554"/>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EA9E761-A0BD-4489-8F96-E31EFD7819B5}"/>
                      </a:ext>
                    </a:extLst>
                  </p:cNvPr>
                  <p:cNvSpPr txBox="1"/>
                  <p:nvPr/>
                </p:nvSpPr>
                <p:spPr>
                  <a:xfrm>
                    <a:off x="10383349" y="2608394"/>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𝟕</m:t>
                          </m:r>
                        </m:oMath>
                      </m:oMathPara>
                    </a14:m>
                    <a:endParaRPr lang="zh-CN" altLang="en-US" sz="1600" b="1" dirty="0">
                      <a:solidFill>
                        <a:srgbClr val="FF0000"/>
                      </a:solidFill>
                    </a:endParaRPr>
                  </a:p>
                </p:txBody>
              </p:sp>
            </mc:Choice>
            <mc:Fallback xmlns="">
              <p:sp>
                <p:nvSpPr>
                  <p:cNvPr id="42" name="文本框 41">
                    <a:extLst>
                      <a:ext uri="{FF2B5EF4-FFF2-40B4-BE49-F238E27FC236}">
                        <a16:creationId xmlns:a16="http://schemas.microsoft.com/office/drawing/2014/main" id="{E5E02C35-252C-42A7-946D-A67DC1F682B2}"/>
                      </a:ext>
                    </a:extLst>
                  </p:cNvPr>
                  <p:cNvSpPr txBox="1">
                    <a:spLocks noRot="1" noChangeAspect="1" noMove="1" noResize="1" noEditPoints="1" noAdjustHandles="1" noChangeArrowheads="1" noChangeShapeType="1" noTextEdit="1"/>
                  </p:cNvSpPr>
                  <p:nvPr/>
                </p:nvSpPr>
                <p:spPr>
                  <a:xfrm>
                    <a:off x="10383349" y="2608394"/>
                    <a:ext cx="868431" cy="338554"/>
                  </a:xfrm>
                  <a:prstGeom prst="rect">
                    <a:avLst/>
                  </a:prstGeom>
                  <a:blipFill>
                    <a:blip r:embed="rId2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FBB766C-4075-4189-BFA8-68EBD11ADA83}"/>
                    </a:ext>
                  </a:extLst>
                </p:cNvPr>
                <p:cNvSpPr txBox="1"/>
                <p:nvPr/>
              </p:nvSpPr>
              <p:spPr>
                <a:xfrm>
                  <a:off x="7709163" y="4528270"/>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𝟑</m:t>
                        </m:r>
                      </m:oMath>
                    </m:oMathPara>
                  </a14:m>
                  <a:endParaRPr lang="zh-CN" altLang="en-US" sz="1600" b="1" dirty="0">
                    <a:solidFill>
                      <a:srgbClr val="FF0000"/>
                    </a:solidFill>
                  </a:endParaRPr>
                </a:p>
              </p:txBody>
            </p:sp>
          </mc:Choice>
          <mc:Fallback xmlns="">
            <p:sp>
              <p:nvSpPr>
                <p:cNvPr id="53" name="文本框 52">
                  <a:extLst>
                    <a:ext uri="{FF2B5EF4-FFF2-40B4-BE49-F238E27FC236}">
                      <a16:creationId xmlns:a16="http://schemas.microsoft.com/office/drawing/2014/main" id="{4361D8C1-9518-433A-9B96-BC8B1D24DEC8}"/>
                    </a:ext>
                  </a:extLst>
                </p:cNvPr>
                <p:cNvSpPr txBox="1">
                  <a:spLocks noRot="1" noChangeAspect="1" noMove="1" noResize="1" noEditPoints="1" noAdjustHandles="1" noChangeArrowheads="1" noChangeShapeType="1" noTextEdit="1"/>
                </p:cNvSpPr>
                <p:nvPr/>
              </p:nvSpPr>
              <p:spPr>
                <a:xfrm>
                  <a:off x="7709163" y="4528270"/>
                  <a:ext cx="868431" cy="338554"/>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78DFFD4-20C6-486B-8185-4087546F9F49}"/>
                    </a:ext>
                  </a:extLst>
                </p:cNvPr>
                <p:cNvSpPr txBox="1"/>
                <p:nvPr/>
              </p:nvSpPr>
              <p:spPr>
                <a:xfrm>
                  <a:off x="7586523" y="5029257"/>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𝟒</m:t>
                        </m:r>
                      </m:oMath>
                    </m:oMathPara>
                  </a14:m>
                  <a:endParaRPr lang="zh-CN" altLang="en-US" sz="1600" b="1" dirty="0">
                    <a:solidFill>
                      <a:srgbClr val="FF0000"/>
                    </a:solidFill>
                  </a:endParaRPr>
                </a:p>
              </p:txBody>
            </p:sp>
          </mc:Choice>
          <mc:Fallback xmlns="">
            <p:sp>
              <p:nvSpPr>
                <p:cNvPr id="54" name="文本框 53">
                  <a:extLst>
                    <a:ext uri="{FF2B5EF4-FFF2-40B4-BE49-F238E27FC236}">
                      <a16:creationId xmlns:a16="http://schemas.microsoft.com/office/drawing/2014/main" id="{07BCDC84-42E8-4D65-8E1C-31A009767326}"/>
                    </a:ext>
                  </a:extLst>
                </p:cNvPr>
                <p:cNvSpPr txBox="1">
                  <a:spLocks noRot="1" noChangeAspect="1" noMove="1" noResize="1" noEditPoints="1" noAdjustHandles="1" noChangeArrowheads="1" noChangeShapeType="1" noTextEdit="1"/>
                </p:cNvSpPr>
                <p:nvPr/>
              </p:nvSpPr>
              <p:spPr>
                <a:xfrm>
                  <a:off x="7586523" y="5029257"/>
                  <a:ext cx="868431" cy="338554"/>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36F5348-B1E9-415F-B1BB-8B7FA0F9412F}"/>
                    </a:ext>
                  </a:extLst>
                </p:cNvPr>
                <p:cNvSpPr txBox="1"/>
                <p:nvPr/>
              </p:nvSpPr>
              <p:spPr>
                <a:xfrm>
                  <a:off x="7790754" y="5767467"/>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𝟓</m:t>
                        </m:r>
                      </m:oMath>
                    </m:oMathPara>
                  </a14:m>
                  <a:endParaRPr lang="zh-CN" altLang="en-US" sz="1600" b="1" dirty="0">
                    <a:solidFill>
                      <a:srgbClr val="FF0000"/>
                    </a:solidFill>
                  </a:endParaRPr>
                </a:p>
              </p:txBody>
            </p:sp>
          </mc:Choice>
          <mc:Fallback xmlns="">
            <p:sp>
              <p:nvSpPr>
                <p:cNvPr id="55" name="文本框 54">
                  <a:extLst>
                    <a:ext uri="{FF2B5EF4-FFF2-40B4-BE49-F238E27FC236}">
                      <a16:creationId xmlns:a16="http://schemas.microsoft.com/office/drawing/2014/main" id="{A3BC41FC-D65D-4E38-8921-AA9D937481E1}"/>
                    </a:ext>
                  </a:extLst>
                </p:cNvPr>
                <p:cNvSpPr txBox="1">
                  <a:spLocks noRot="1" noChangeAspect="1" noMove="1" noResize="1" noEditPoints="1" noAdjustHandles="1" noChangeArrowheads="1" noChangeShapeType="1" noTextEdit="1"/>
                </p:cNvSpPr>
                <p:nvPr/>
              </p:nvSpPr>
              <p:spPr>
                <a:xfrm>
                  <a:off x="7790754" y="5767467"/>
                  <a:ext cx="868431" cy="33855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A0739C8-E949-4B3E-B1CC-AA94ED6EEB63}"/>
                    </a:ext>
                  </a:extLst>
                </p:cNvPr>
                <p:cNvSpPr txBox="1"/>
                <p:nvPr/>
              </p:nvSpPr>
              <p:spPr>
                <a:xfrm>
                  <a:off x="8377741" y="6127047"/>
                  <a:ext cx="86843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FF0000"/>
                            </a:solidFill>
                            <a:latin typeface="Cambria Math" panose="02040503050406030204" pitchFamily="18" charset="0"/>
                          </a:rPr>
                          <m:t>𝒏</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𝟔</m:t>
                        </m:r>
                      </m:oMath>
                    </m:oMathPara>
                  </a14:m>
                  <a:endParaRPr lang="zh-CN" altLang="en-US" sz="1600" b="1" dirty="0">
                    <a:solidFill>
                      <a:srgbClr val="FF0000"/>
                    </a:solidFill>
                  </a:endParaRPr>
                </a:p>
              </p:txBody>
            </p:sp>
          </mc:Choice>
          <mc:Fallback xmlns="">
            <p:sp>
              <p:nvSpPr>
                <p:cNvPr id="56" name="文本框 55">
                  <a:extLst>
                    <a:ext uri="{FF2B5EF4-FFF2-40B4-BE49-F238E27FC236}">
                      <a16:creationId xmlns:a16="http://schemas.microsoft.com/office/drawing/2014/main" id="{15359F88-D084-42AE-8C37-450F70B9F0E6}"/>
                    </a:ext>
                  </a:extLst>
                </p:cNvPr>
                <p:cNvSpPr txBox="1">
                  <a:spLocks noRot="1" noChangeAspect="1" noMove="1" noResize="1" noEditPoints="1" noAdjustHandles="1" noChangeArrowheads="1" noChangeShapeType="1" noTextEdit="1"/>
                </p:cNvSpPr>
                <p:nvPr/>
              </p:nvSpPr>
              <p:spPr>
                <a:xfrm>
                  <a:off x="8377741" y="6127047"/>
                  <a:ext cx="868431" cy="338554"/>
                </a:xfrm>
                <a:prstGeom prst="rect">
                  <a:avLst/>
                </a:prstGeom>
                <a:blipFill>
                  <a:blip r:embed="rId29"/>
                  <a:stretch>
                    <a:fillRect/>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AFAF0E02-4006-463E-836A-1940B2073229}"/>
                </a:ext>
              </a:extLst>
            </p:cNvPr>
            <p:cNvCxnSpPr>
              <a:cxnSpLocks/>
            </p:cNvCxnSpPr>
            <p:nvPr/>
          </p:nvCxnSpPr>
          <p:spPr>
            <a:xfrm flipV="1">
              <a:off x="9140556" y="5333836"/>
              <a:ext cx="750096" cy="21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549084B-EE10-4C05-B31F-6F55F953A21E}"/>
                  </a:ext>
                </a:extLst>
              </p:cNvPr>
              <p:cNvSpPr txBox="1"/>
              <p:nvPr/>
            </p:nvSpPr>
            <p:spPr>
              <a:xfrm>
                <a:off x="368980" y="4116629"/>
                <a:ext cx="1770970" cy="430887"/>
              </a:xfrm>
              <a:prstGeom prst="rect">
                <a:avLst/>
              </a:prstGeom>
              <a:noFill/>
            </p:spPr>
            <p:txBody>
              <a:bodyPr wrap="square">
                <a:spAutoFit/>
              </a:bodyPr>
              <a:lstStyle/>
              <a:p>
                <a:r>
                  <a:rPr lang="en-US" altLang="zh-CN" sz="2200" b="1" i="1" dirty="0">
                    <a:solidFill>
                      <a:srgbClr val="FF0000"/>
                    </a:solidFill>
                    <a:latin typeface="Arial" panose="020B0604020202020204" pitchFamily="34" charset="0"/>
                    <a:cs typeface="Arial" panose="020B0604020202020204" pitchFamily="34" charset="0"/>
                  </a:rPr>
                  <a:t>For</a:t>
                </a:r>
                <a:r>
                  <a:rPr lang="en-US" altLang="zh-CN" sz="2200" b="1" dirty="0">
                    <a:solidFill>
                      <a:srgbClr val="FF0000"/>
                    </a:solidFill>
                    <a:latin typeface="Arial" panose="020B0604020202020204" pitchFamily="34" charset="0"/>
                    <a:cs typeface="Arial" panose="020B0604020202020204" pitchFamily="34" charset="0"/>
                  </a:rPr>
                  <a:t> </a:t>
                </a:r>
                <a14:m>
                  <m:oMath xmlns:m="http://schemas.openxmlformats.org/officeDocument/2006/math">
                    <m:r>
                      <a:rPr lang="en-US" altLang="zh-CN" sz="2200" b="1" i="1" dirty="0" smtClean="0">
                        <a:solidFill>
                          <a:srgbClr val="FF0000"/>
                        </a:solidFill>
                        <a:latin typeface="Cambria Math" panose="02040503050406030204" pitchFamily="18" charset="0"/>
                        <a:cs typeface="Arial" panose="020B0604020202020204" pitchFamily="34" charset="0"/>
                      </a:rPr>
                      <m:t>𝑲</m:t>
                    </m:r>
                    <m:r>
                      <a:rPr lang="en-US" altLang="zh-CN" sz="2200" b="1" i="1" dirty="0" smtClean="0">
                        <a:solidFill>
                          <a:srgbClr val="FF0000"/>
                        </a:solidFill>
                        <a:latin typeface="Cambria Math" panose="02040503050406030204" pitchFamily="18" charset="0"/>
                        <a:cs typeface="Arial" panose="020B0604020202020204" pitchFamily="34" charset="0"/>
                      </a:rPr>
                      <m:t>=</m:t>
                    </m:r>
                    <m:r>
                      <a:rPr lang="en-US" altLang="zh-CN" sz="2200" b="1" i="1" dirty="0" smtClean="0">
                        <a:solidFill>
                          <a:srgbClr val="FF0000"/>
                        </a:solidFill>
                        <a:latin typeface="Cambria Math" panose="02040503050406030204" pitchFamily="18" charset="0"/>
                        <a:cs typeface="Arial" panose="020B0604020202020204" pitchFamily="34" charset="0"/>
                      </a:rPr>
                      <m:t>𝟏</m:t>
                    </m:r>
                    <m:r>
                      <a:rPr lang="en-US" altLang="zh-CN" sz="2200" b="1" i="1" dirty="0" smtClean="0">
                        <a:solidFill>
                          <a:srgbClr val="FF0000"/>
                        </a:solidFill>
                        <a:latin typeface="Cambria Math" panose="02040503050406030204" pitchFamily="18" charset="0"/>
                        <a:cs typeface="Arial" panose="020B0604020202020204" pitchFamily="34" charset="0"/>
                      </a:rPr>
                      <m:t>:</m:t>
                    </m:r>
                  </m:oMath>
                </a14:m>
                <a:endParaRPr lang="zh-CN" altLang="en-US" sz="2200" b="1" dirty="0">
                  <a:solidFill>
                    <a:srgbClr val="FF0000"/>
                  </a:solidFill>
                  <a:latin typeface="Arial" panose="020B0604020202020204" pitchFamily="34" charset="0"/>
                  <a:cs typeface="Arial" panose="020B0604020202020204" pitchFamily="34" charset="0"/>
                </a:endParaRPr>
              </a:p>
            </p:txBody>
          </p:sp>
        </mc:Choice>
        <mc:Fallback xmlns="">
          <p:sp>
            <p:nvSpPr>
              <p:cNvPr id="46" name="文本框 45">
                <a:extLst>
                  <a:ext uri="{FF2B5EF4-FFF2-40B4-BE49-F238E27FC236}">
                    <a16:creationId xmlns:a16="http://schemas.microsoft.com/office/drawing/2014/main" id="{7549084B-EE10-4C05-B31F-6F55F953A21E}"/>
                  </a:ext>
                </a:extLst>
              </p:cNvPr>
              <p:cNvSpPr txBox="1">
                <a:spLocks noRot="1" noChangeAspect="1" noMove="1" noResize="1" noEditPoints="1" noAdjustHandles="1" noChangeArrowheads="1" noChangeShapeType="1" noTextEdit="1"/>
              </p:cNvSpPr>
              <p:nvPr/>
            </p:nvSpPr>
            <p:spPr>
              <a:xfrm>
                <a:off x="368980" y="4116629"/>
                <a:ext cx="1770970" cy="430887"/>
              </a:xfrm>
              <a:prstGeom prst="rect">
                <a:avLst/>
              </a:prstGeom>
              <a:blipFill>
                <a:blip r:embed="rId30"/>
                <a:stretch>
                  <a:fillRect l="-4483" t="-7042" b="-29577"/>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3094CA0C-B685-4B87-A124-3DA0A0536C0C}"/>
              </a:ext>
            </a:extLst>
          </p:cNvPr>
          <p:cNvGrpSpPr/>
          <p:nvPr/>
        </p:nvGrpSpPr>
        <p:grpSpPr>
          <a:xfrm>
            <a:off x="6592680" y="3957359"/>
            <a:ext cx="5077756" cy="2583570"/>
            <a:chOff x="6592680" y="3957359"/>
            <a:chExt cx="5077756" cy="2583570"/>
          </a:xfrm>
        </p:grpSpPr>
        <p:grpSp>
          <p:nvGrpSpPr>
            <p:cNvPr id="12" name="组合 11">
              <a:extLst>
                <a:ext uri="{FF2B5EF4-FFF2-40B4-BE49-F238E27FC236}">
                  <a16:creationId xmlns:a16="http://schemas.microsoft.com/office/drawing/2014/main" id="{9BEE0F2B-C146-42B7-B46E-DA3F6490D7B4}"/>
                </a:ext>
              </a:extLst>
            </p:cNvPr>
            <p:cNvGrpSpPr/>
            <p:nvPr/>
          </p:nvGrpSpPr>
          <p:grpSpPr>
            <a:xfrm>
              <a:off x="6821907" y="4786782"/>
              <a:ext cx="4848529" cy="1754147"/>
              <a:chOff x="1374730" y="802685"/>
              <a:chExt cx="4848528" cy="1754147"/>
            </a:xfrm>
          </p:grpSpPr>
          <p:pic>
            <p:nvPicPr>
              <p:cNvPr id="13" name="图片 12">
                <a:extLst>
                  <a:ext uri="{FF2B5EF4-FFF2-40B4-BE49-F238E27FC236}">
                    <a16:creationId xmlns:a16="http://schemas.microsoft.com/office/drawing/2014/main" id="{C72439D1-7B3C-49F2-ACB8-5A6A79F325BB}"/>
                  </a:ext>
                </a:extLst>
              </p:cNvPr>
              <p:cNvPicPr>
                <a:picLocks noChangeAspect="1"/>
              </p:cNvPicPr>
              <p:nvPr/>
            </p:nvPicPr>
            <p:blipFill>
              <a:blip r:embed="rId31"/>
              <a:stretch>
                <a:fillRect/>
              </a:stretch>
            </p:blipFill>
            <p:spPr>
              <a:xfrm>
                <a:off x="1374730" y="802685"/>
                <a:ext cx="4003464" cy="1754147"/>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BB04B76-33D5-40D0-9AC0-F140F5168A15}"/>
                      </a:ext>
                    </a:extLst>
                  </p:cNvPr>
                  <p:cNvSpPr txBox="1"/>
                  <p:nvPr/>
                </p:nvSpPr>
                <p:spPr>
                  <a:xfrm>
                    <a:off x="4990843" y="953957"/>
                    <a:ext cx="1232415" cy="1602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0</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2</m:t>
                                      </m:r>
                                    </m:sub>
                                  </m:sSub>
                                </m:e>
                                <m:e>
                                  <m:r>
                                    <a:rPr lang="zh-CN" altLang="en-US" sz="2000" i="1" smtClean="0">
                                      <a:latin typeface="Cambria Math" panose="02040503050406030204" pitchFamily="18" charset="0"/>
                                    </a:rPr>
                                    <m:t>⋮</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−1</m:t>
                                      </m:r>
                                    </m:sub>
                                  </m:sSub>
                                </m:e>
                              </m:eqArr>
                            </m:e>
                          </m:d>
                        </m:oMath>
                      </m:oMathPara>
                    </a14:m>
                    <a:endParaRPr lang="en-US" altLang="zh-CN" sz="2000" dirty="0"/>
                  </a:p>
                </p:txBody>
              </p:sp>
            </mc:Choice>
            <mc:Fallback xmlns="">
              <p:sp>
                <p:nvSpPr>
                  <p:cNvPr id="14" name="文本框 13">
                    <a:extLst>
                      <a:ext uri="{FF2B5EF4-FFF2-40B4-BE49-F238E27FC236}">
                        <a16:creationId xmlns:a16="http://schemas.microsoft.com/office/drawing/2014/main" id="{ABB04B76-33D5-40D0-9AC0-F140F5168A15}"/>
                      </a:ext>
                    </a:extLst>
                  </p:cNvPr>
                  <p:cNvSpPr txBox="1">
                    <a:spLocks noRot="1" noChangeAspect="1" noMove="1" noResize="1" noEditPoints="1" noAdjustHandles="1" noChangeArrowheads="1" noChangeShapeType="1" noTextEdit="1"/>
                  </p:cNvSpPr>
                  <p:nvPr/>
                </p:nvSpPr>
                <p:spPr>
                  <a:xfrm>
                    <a:off x="4990843" y="953957"/>
                    <a:ext cx="1232415" cy="1602875"/>
                  </a:xfrm>
                  <a:prstGeom prst="rect">
                    <a:avLst/>
                  </a:prstGeom>
                  <a:blipFill>
                    <a:blip r:embed="rId3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80878B5-23CE-4DCD-B572-751C2CDEB855}"/>
                    </a:ext>
                  </a:extLst>
                </p:cNvPr>
                <p:cNvSpPr txBox="1"/>
                <p:nvPr/>
              </p:nvSpPr>
              <p:spPr>
                <a:xfrm>
                  <a:off x="6592680" y="3957359"/>
                  <a:ext cx="1770970" cy="593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200" b="1" i="1" dirty="0" smtClean="0">
                                <a:solidFill>
                                  <a:schemeClr val="tx1"/>
                                </a:solidFill>
                                <a:latin typeface="Cambria Math" panose="02040503050406030204" pitchFamily="18" charset="0"/>
                                <a:cs typeface="Arial" panose="020B0604020202020204" pitchFamily="34" charset="0"/>
                              </a:rPr>
                            </m:ctrlPr>
                          </m:sSupPr>
                          <m:e>
                            <m:r>
                              <a:rPr lang="en-US" altLang="zh-CN" sz="2200" b="1" i="1" dirty="0" smtClean="0">
                                <a:solidFill>
                                  <a:schemeClr val="tx1"/>
                                </a:solidFill>
                                <a:latin typeface="Cambria Math" panose="02040503050406030204" pitchFamily="18" charset="0"/>
                                <a:cs typeface="Arial" panose="020B0604020202020204" pitchFamily="34" charset="0"/>
                              </a:rPr>
                              <m:t>𝒘</m:t>
                            </m:r>
                          </m:e>
                          <m:sup>
                            <m:r>
                              <a:rPr lang="en-US" altLang="zh-CN" sz="2200" b="1" i="1" dirty="0" smtClean="0">
                                <a:solidFill>
                                  <a:srgbClr val="FF0000"/>
                                </a:solidFill>
                                <a:latin typeface="Cambria Math" panose="02040503050406030204" pitchFamily="18" charset="0"/>
                                <a:cs typeface="Arial" panose="020B0604020202020204" pitchFamily="34" charset="0"/>
                              </a:rPr>
                              <m:t>𝒌</m:t>
                            </m:r>
                          </m:sup>
                        </m:sSup>
                        <m:r>
                          <a:rPr lang="en-US" altLang="zh-CN" sz="2200" b="1" i="1" dirty="0" smtClean="0">
                            <a:solidFill>
                              <a:schemeClr val="tx1"/>
                            </a:solidFill>
                            <a:latin typeface="Cambria Math" panose="02040503050406030204" pitchFamily="18" charset="0"/>
                            <a:cs typeface="Arial" panose="020B0604020202020204" pitchFamily="34" charset="0"/>
                          </a:rPr>
                          <m:t>=</m:t>
                        </m:r>
                        <m:sSup>
                          <m:sSupPr>
                            <m:ctrlPr>
                              <a:rPr lang="en-US" altLang="zh-CN" sz="2200" b="1" i="1" dirty="0" smtClean="0">
                                <a:solidFill>
                                  <a:schemeClr val="tx1"/>
                                </a:solidFill>
                                <a:latin typeface="Cambria Math" panose="02040503050406030204" pitchFamily="18" charset="0"/>
                                <a:cs typeface="Arial" panose="020B0604020202020204" pitchFamily="34" charset="0"/>
                              </a:rPr>
                            </m:ctrlPr>
                          </m:sSupPr>
                          <m:e>
                            <m:r>
                              <a:rPr lang="en-US" altLang="zh-CN" sz="2200" b="1" i="1" dirty="0" smtClean="0">
                                <a:solidFill>
                                  <a:schemeClr val="tx1"/>
                                </a:solidFill>
                                <a:latin typeface="Cambria Math" panose="02040503050406030204" pitchFamily="18" charset="0"/>
                                <a:cs typeface="Arial" panose="020B0604020202020204" pitchFamily="34" charset="0"/>
                              </a:rPr>
                              <m:t>𝒆</m:t>
                            </m:r>
                          </m:e>
                          <m:sup>
                            <m:r>
                              <a:rPr lang="en-US" altLang="zh-CN" sz="2200" b="1" i="1" dirty="0" smtClean="0">
                                <a:solidFill>
                                  <a:srgbClr val="FF0000"/>
                                </a:solidFill>
                                <a:latin typeface="Cambria Math" panose="02040503050406030204" pitchFamily="18" charset="0"/>
                                <a:cs typeface="Arial" panose="020B0604020202020204" pitchFamily="34" charset="0"/>
                              </a:rPr>
                              <m:t>𝒌</m:t>
                            </m:r>
                            <m:f>
                              <m:fPr>
                                <m:ctrlPr>
                                  <a:rPr lang="en-US" altLang="zh-CN" sz="2200" b="1" i="1" dirty="0" smtClean="0">
                                    <a:solidFill>
                                      <a:schemeClr val="tx1"/>
                                    </a:solidFill>
                                    <a:latin typeface="Cambria Math" panose="02040503050406030204" pitchFamily="18" charset="0"/>
                                    <a:cs typeface="Arial" panose="020B0604020202020204" pitchFamily="34" charset="0"/>
                                  </a:rPr>
                                </m:ctrlPr>
                              </m:fPr>
                              <m:num>
                                <m:r>
                                  <a:rPr lang="en-US" altLang="zh-CN" sz="2200" b="1" i="1" dirty="0" smtClean="0">
                                    <a:solidFill>
                                      <a:schemeClr val="tx1"/>
                                    </a:solidFill>
                                    <a:latin typeface="Cambria Math" panose="02040503050406030204" pitchFamily="18" charset="0"/>
                                    <a:cs typeface="Arial" panose="020B0604020202020204" pitchFamily="34" charset="0"/>
                                  </a:rPr>
                                  <m:t>𝟐</m:t>
                                </m:r>
                                <m:r>
                                  <a:rPr lang="zh-CN" altLang="en-US" sz="2200" b="1" i="1" dirty="0" smtClean="0">
                                    <a:solidFill>
                                      <a:schemeClr val="tx1"/>
                                    </a:solidFill>
                                    <a:latin typeface="Cambria Math" panose="02040503050406030204" pitchFamily="18" charset="0"/>
                                    <a:cs typeface="Arial" panose="020B0604020202020204" pitchFamily="34" charset="0"/>
                                  </a:rPr>
                                  <m:t>𝝅</m:t>
                                </m:r>
                                <m:r>
                                  <a:rPr lang="en-US" altLang="zh-CN" sz="2200" b="1" i="1" dirty="0" smtClean="0">
                                    <a:solidFill>
                                      <a:schemeClr val="tx1"/>
                                    </a:solidFill>
                                    <a:latin typeface="Cambria Math" panose="02040503050406030204" pitchFamily="18" charset="0"/>
                                    <a:cs typeface="Arial" panose="020B0604020202020204" pitchFamily="34" charset="0"/>
                                  </a:rPr>
                                  <m:t>𝒊</m:t>
                                </m:r>
                              </m:num>
                              <m:den>
                                <m:r>
                                  <a:rPr lang="en-US" altLang="zh-CN" sz="2200" b="1" i="1" dirty="0" smtClean="0">
                                    <a:solidFill>
                                      <a:schemeClr val="tx1"/>
                                    </a:solidFill>
                                    <a:latin typeface="Cambria Math" panose="02040503050406030204" pitchFamily="18" charset="0"/>
                                    <a:cs typeface="Arial" panose="020B0604020202020204" pitchFamily="34" charset="0"/>
                                  </a:rPr>
                                  <m:t>𝑵</m:t>
                                </m:r>
                              </m:den>
                            </m:f>
                          </m:sup>
                        </m:sSup>
                        <m:r>
                          <a:rPr lang="en-US" altLang="zh-CN" sz="2200" b="1" i="1" dirty="0" smtClean="0">
                            <a:solidFill>
                              <a:schemeClr val="tx1"/>
                            </a:solidFill>
                            <a:latin typeface="Cambria Math" panose="02040503050406030204" pitchFamily="18" charset="0"/>
                            <a:cs typeface="Arial" panose="020B0604020202020204" pitchFamily="34" charset="0"/>
                          </a:rPr>
                          <m:t> </m:t>
                        </m:r>
                      </m:oMath>
                    </m:oMathPara>
                  </a14:m>
                  <a:endParaRPr lang="zh-CN" altLang="en-US" sz="2200" b="1" dirty="0">
                    <a:solidFill>
                      <a:schemeClr val="tx1"/>
                    </a:solidFill>
                    <a:latin typeface="Arial" panose="020B0604020202020204" pitchFamily="34" charset="0"/>
                    <a:cs typeface="Arial" panose="020B0604020202020204" pitchFamily="34" charset="0"/>
                  </a:endParaRPr>
                </a:p>
              </p:txBody>
            </p:sp>
          </mc:Choice>
          <mc:Fallback xmlns="">
            <p:sp>
              <p:nvSpPr>
                <p:cNvPr id="48" name="文本框 47">
                  <a:extLst>
                    <a:ext uri="{FF2B5EF4-FFF2-40B4-BE49-F238E27FC236}">
                      <a16:creationId xmlns:a16="http://schemas.microsoft.com/office/drawing/2014/main" id="{B80878B5-23CE-4DCD-B572-751C2CDEB855}"/>
                    </a:ext>
                  </a:extLst>
                </p:cNvPr>
                <p:cNvSpPr txBox="1">
                  <a:spLocks noRot="1" noChangeAspect="1" noMove="1" noResize="1" noEditPoints="1" noAdjustHandles="1" noChangeArrowheads="1" noChangeShapeType="1" noTextEdit="1"/>
                </p:cNvSpPr>
                <p:nvPr/>
              </p:nvSpPr>
              <p:spPr>
                <a:xfrm>
                  <a:off x="6592680" y="3957359"/>
                  <a:ext cx="1770970" cy="593304"/>
                </a:xfrm>
                <a:prstGeom prst="rect">
                  <a:avLst/>
                </a:prstGeom>
                <a:blipFill>
                  <a:blip r:embed="rId3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71696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E4B26E5-6B4F-40DB-B222-173BD7CF6C5B}"/>
              </a:ext>
            </a:extLst>
          </p:cNvPr>
          <p:cNvGrpSpPr/>
          <p:nvPr/>
        </p:nvGrpSpPr>
        <p:grpSpPr>
          <a:xfrm>
            <a:off x="277378" y="150246"/>
            <a:ext cx="6588880" cy="3794565"/>
            <a:chOff x="434490" y="120228"/>
            <a:chExt cx="5818764" cy="3034784"/>
          </a:xfrm>
        </p:grpSpPr>
        <p:grpSp>
          <p:nvGrpSpPr>
            <p:cNvPr id="27" name="组合 26">
              <a:extLst>
                <a:ext uri="{FF2B5EF4-FFF2-40B4-BE49-F238E27FC236}">
                  <a16:creationId xmlns:a16="http://schemas.microsoft.com/office/drawing/2014/main" id="{3643A56C-7AF3-42A3-9C1B-3287A7D5792C}"/>
                </a:ext>
              </a:extLst>
            </p:cNvPr>
            <p:cNvGrpSpPr/>
            <p:nvPr/>
          </p:nvGrpSpPr>
          <p:grpSpPr>
            <a:xfrm>
              <a:off x="434490" y="581893"/>
              <a:ext cx="5818764" cy="2573119"/>
              <a:chOff x="277236" y="-529"/>
              <a:chExt cx="5818764" cy="2573119"/>
            </a:xfrm>
          </p:grpSpPr>
          <p:grpSp>
            <p:nvGrpSpPr>
              <p:cNvPr id="29" name="组合 28">
                <a:extLst>
                  <a:ext uri="{FF2B5EF4-FFF2-40B4-BE49-F238E27FC236}">
                    <a16:creationId xmlns:a16="http://schemas.microsoft.com/office/drawing/2014/main" id="{CB42611C-EC83-47C5-A391-ACA084CDDBF1}"/>
                  </a:ext>
                </a:extLst>
              </p:cNvPr>
              <p:cNvGrpSpPr/>
              <p:nvPr/>
            </p:nvGrpSpPr>
            <p:grpSpPr>
              <a:xfrm>
                <a:off x="277236" y="-529"/>
                <a:ext cx="5074122" cy="1825451"/>
                <a:chOff x="304240" y="693281"/>
                <a:chExt cx="5074121" cy="1825451"/>
              </a:xfrm>
            </p:grpSpPr>
            <p:pic>
              <p:nvPicPr>
                <p:cNvPr id="35" name="图片 34">
                  <a:extLst>
                    <a:ext uri="{FF2B5EF4-FFF2-40B4-BE49-F238E27FC236}">
                      <a16:creationId xmlns:a16="http://schemas.microsoft.com/office/drawing/2014/main" id="{0DFADF3B-FFCD-4353-8A03-B7B2A08CD271}"/>
                    </a:ext>
                  </a:extLst>
                </p:cNvPr>
                <p:cNvPicPr>
                  <a:picLocks noChangeAspect="1"/>
                </p:cNvPicPr>
                <p:nvPr/>
              </p:nvPicPr>
              <p:blipFill>
                <a:blip r:embed="rId4"/>
                <a:stretch>
                  <a:fillRect/>
                </a:stretch>
              </p:blipFill>
              <p:spPr>
                <a:xfrm>
                  <a:off x="1374897" y="693281"/>
                  <a:ext cx="4003464" cy="1754147"/>
                </a:xfrm>
                <a:prstGeom prst="rect">
                  <a:avLst/>
                </a:prstGeom>
              </p:spPr>
            </p:pic>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927C48B0-A078-4AF1-9165-46BE61B925AA}"/>
                        </a:ext>
                      </a:extLst>
                    </p:cNvPr>
                    <p:cNvSpPr txBox="1"/>
                    <p:nvPr/>
                  </p:nvSpPr>
                  <p:spPr>
                    <a:xfrm>
                      <a:off x="304240" y="915857"/>
                      <a:ext cx="1232415" cy="1602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0</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2</m:t>
                                        </m:r>
                                      </m:sub>
                                    </m:sSub>
                                  </m:e>
                                  <m:e>
                                    <m:r>
                                      <a:rPr lang="zh-CN" altLang="en-US" sz="2000" i="1" smtClean="0">
                                        <a:latin typeface="Cambria Math" panose="02040503050406030204" pitchFamily="18" charset="0"/>
                                      </a:rPr>
                                      <m:t>⋮</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−1</m:t>
                                        </m:r>
                                      </m:sub>
                                    </m:sSub>
                                  </m:e>
                                </m:eqArr>
                              </m:e>
                            </m:d>
                            <m:r>
                              <a:rPr lang="en-US" altLang="zh-CN" sz="2000" i="1">
                                <a:latin typeface="Cambria Math" panose="02040503050406030204" pitchFamily="18" charset="0"/>
                              </a:rPr>
                              <m:t>=</m:t>
                            </m:r>
                          </m:oMath>
                        </m:oMathPara>
                      </a14:m>
                      <a:endParaRPr lang="en-US" altLang="zh-CN" sz="2000" dirty="0"/>
                    </a:p>
                  </p:txBody>
                </p:sp>
              </mc:Choice>
              <mc:Fallback xmlns="">
                <p:sp>
                  <p:nvSpPr>
                    <p:cNvPr id="6" name="文本框 5">
                      <a:extLst>
                        <a:ext uri="{FF2B5EF4-FFF2-40B4-BE49-F238E27FC236}">
                          <a16:creationId xmlns:a16="http://schemas.microsoft.com/office/drawing/2014/main" id="{8B91629C-468D-4766-BAE5-07284E7EF0A8}"/>
                        </a:ext>
                      </a:extLst>
                    </p:cNvPr>
                    <p:cNvSpPr txBox="1">
                      <a:spLocks noRot="1" noChangeAspect="1" noMove="1" noResize="1" noEditPoints="1" noAdjustHandles="1" noChangeArrowheads="1" noChangeShapeType="1" noTextEdit="1"/>
                    </p:cNvSpPr>
                    <p:nvPr/>
                  </p:nvSpPr>
                  <p:spPr>
                    <a:xfrm>
                      <a:off x="304240" y="915857"/>
                      <a:ext cx="1232415" cy="1602875"/>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95EF723-2039-455E-87F2-B425D819FC3A}"/>
                      </a:ext>
                    </a:extLst>
                  </p:cNvPr>
                  <p:cNvSpPr txBox="1"/>
                  <p:nvPr/>
                </p:nvSpPr>
                <p:spPr>
                  <a:xfrm>
                    <a:off x="5189599" y="260147"/>
                    <a:ext cx="906401" cy="1602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0</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2</m:t>
                                      </m:r>
                                    </m:sub>
                                  </m:sSub>
                                </m:e>
                                <m:e>
                                  <m:r>
                                    <a:rPr lang="zh-CN" altLang="en-US" sz="2000" i="1" smtClean="0">
                                      <a:latin typeface="Cambria Math" panose="02040503050406030204" pitchFamily="18" charset="0"/>
                                    </a:rPr>
                                    <m:t>⋮</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−1</m:t>
                                      </m:r>
                                    </m:sub>
                                  </m:sSub>
                                </m:e>
                              </m:eqArr>
                            </m:e>
                          </m:d>
                        </m:oMath>
                      </m:oMathPara>
                    </a14:m>
                    <a:endParaRPr lang="en-US" altLang="zh-CN" sz="2000" dirty="0"/>
                  </a:p>
                </p:txBody>
              </p:sp>
            </mc:Choice>
            <mc:Fallback xmlns="">
              <p:sp>
                <p:nvSpPr>
                  <p:cNvPr id="7" name="文本框 6">
                    <a:extLst>
                      <a:ext uri="{FF2B5EF4-FFF2-40B4-BE49-F238E27FC236}">
                        <a16:creationId xmlns:a16="http://schemas.microsoft.com/office/drawing/2014/main" id="{FCD7800C-B885-4E1F-A729-17A181FC8803}"/>
                      </a:ext>
                    </a:extLst>
                  </p:cNvPr>
                  <p:cNvSpPr txBox="1">
                    <a:spLocks noRot="1" noChangeAspect="1" noMove="1" noResize="1" noEditPoints="1" noAdjustHandles="1" noChangeArrowheads="1" noChangeShapeType="1" noTextEdit="1"/>
                  </p:cNvSpPr>
                  <p:nvPr/>
                </p:nvSpPr>
                <p:spPr>
                  <a:xfrm>
                    <a:off x="5189599" y="260147"/>
                    <a:ext cx="906401" cy="1602875"/>
                  </a:xfrm>
                  <a:prstGeom prst="rect">
                    <a:avLst/>
                  </a:prstGeom>
                  <a:blipFill>
                    <a:blip r:embed="rId6"/>
                    <a:stretch>
                      <a:fillRect/>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9DC9568E-4EEA-414D-BB4F-039AA985DA83}"/>
                  </a:ext>
                </a:extLst>
              </p:cNvPr>
              <p:cNvPicPr>
                <a:picLocks noChangeAspect="1"/>
              </p:cNvPicPr>
              <p:nvPr/>
            </p:nvPicPr>
            <p:blipFill>
              <a:blip r:embed="rId7"/>
              <a:stretch>
                <a:fillRect/>
              </a:stretch>
            </p:blipFill>
            <p:spPr>
              <a:xfrm>
                <a:off x="1438579" y="1745962"/>
                <a:ext cx="3483954" cy="542949"/>
              </a:xfrm>
              <a:prstGeom prst="rect">
                <a:avLst/>
              </a:prstGeom>
            </p:spPr>
          </p:pic>
          <p:sp>
            <p:nvSpPr>
              <p:cNvPr id="34" name="文本框 33">
                <a:extLst>
                  <a:ext uri="{FF2B5EF4-FFF2-40B4-BE49-F238E27FC236}">
                    <a16:creationId xmlns:a16="http://schemas.microsoft.com/office/drawing/2014/main" id="{3227BD17-EADC-4508-8390-1721DC5B2625}"/>
                  </a:ext>
                </a:extLst>
              </p:cNvPr>
              <p:cNvSpPr txBox="1"/>
              <p:nvPr/>
            </p:nvSpPr>
            <p:spPr>
              <a:xfrm>
                <a:off x="2484602" y="2203258"/>
                <a:ext cx="1935969" cy="369332"/>
              </a:xfrm>
              <a:prstGeom prst="rect">
                <a:avLst/>
              </a:prstGeom>
              <a:noFill/>
            </p:spPr>
            <p:txBody>
              <a:bodyPr wrap="square" rtlCol="0">
                <a:spAutoFit/>
              </a:bodyPr>
              <a:lstStyle/>
              <a:p>
                <a:r>
                  <a:rPr lang="en-US" altLang="zh-CN" b="1" dirty="0">
                    <a:solidFill>
                      <a:srgbClr val="FF0000"/>
                    </a:solidFill>
                    <a:latin typeface="Arial" panose="020B0604020202020204" pitchFamily="34" charset="0"/>
                    <a:cs typeface="Arial" panose="020B0604020202020204" pitchFamily="34" charset="0"/>
                  </a:rPr>
                  <a:t>Fourier matrix</a:t>
                </a:r>
                <a:endParaRPr lang="zh-CN" altLang="en-US" b="1" dirty="0">
                  <a:solidFill>
                    <a:srgbClr val="FF0000"/>
                  </a:solidFill>
                  <a:latin typeface="Arial" panose="020B0604020202020204" pitchFamily="34" charset="0"/>
                  <a:cs typeface="Arial" panose="020B0604020202020204" pitchFamily="34" charset="0"/>
                </a:endParaRPr>
              </a:p>
            </p:txBody>
          </p:sp>
        </p:grpSp>
        <p:cxnSp>
          <p:nvCxnSpPr>
            <p:cNvPr id="37" name="连接符: 肘形 36">
              <a:extLst>
                <a:ext uri="{FF2B5EF4-FFF2-40B4-BE49-F238E27FC236}">
                  <a16:creationId xmlns:a16="http://schemas.microsoft.com/office/drawing/2014/main" id="{AEB16C72-1C9C-4539-9BC9-5F5E26CBAE9E}"/>
                </a:ext>
              </a:extLst>
            </p:cNvPr>
            <p:cNvCxnSpPr>
              <a:cxnSpLocks/>
            </p:cNvCxnSpPr>
            <p:nvPr/>
          </p:nvCxnSpPr>
          <p:spPr>
            <a:xfrm>
              <a:off x="998668" y="171683"/>
              <a:ext cx="4749357" cy="638722"/>
            </a:xfrm>
            <a:prstGeom prst="bent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DDD1200-DE3F-432E-B681-1A5FBE965A0F}"/>
                </a:ext>
              </a:extLst>
            </p:cNvPr>
            <p:cNvCxnSpPr>
              <a:cxnSpLocks/>
            </p:cNvCxnSpPr>
            <p:nvPr/>
          </p:nvCxnSpPr>
          <p:spPr>
            <a:xfrm>
              <a:off x="998668" y="169654"/>
              <a:ext cx="1" cy="60265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FB3F8F3B-7D4F-44E4-97AE-9840D5E76D39}"/>
                </a:ext>
              </a:extLst>
            </p:cNvPr>
            <p:cNvSpPr txBox="1"/>
            <p:nvPr/>
          </p:nvSpPr>
          <p:spPr>
            <a:xfrm>
              <a:off x="2933602" y="120228"/>
              <a:ext cx="879490" cy="461665"/>
            </a:xfrm>
            <a:prstGeom prst="rect">
              <a:avLst/>
            </a:prstGeom>
            <a:noFill/>
            <a:ln>
              <a:noFill/>
            </a:ln>
          </p:spPr>
          <p:txBody>
            <a:bodyPr wrap="square" rtlCol="0">
              <a:spAutoFit/>
            </a:bodyPr>
            <a:lstStyle/>
            <a:p>
              <a:r>
                <a:rPr lang="en-US" altLang="zh-CN" sz="2400" b="1" dirty="0">
                  <a:solidFill>
                    <a:schemeClr val="accent5">
                      <a:lumMod val="50000"/>
                    </a:schemeClr>
                  </a:solidFill>
                  <a:latin typeface="Arial" panose="020B0604020202020204" pitchFamily="34" charset="0"/>
                  <a:cs typeface="Arial" panose="020B0604020202020204" pitchFamily="34" charset="0"/>
                </a:rPr>
                <a:t>DFT</a:t>
              </a:r>
              <a:endParaRPr lang="zh-CN" altLang="en-US" sz="2400" b="1" dirty="0">
                <a:solidFill>
                  <a:schemeClr val="accent5">
                    <a:lumMod val="50000"/>
                  </a:schemeClr>
                </a:solidFill>
                <a:latin typeface="Arial" panose="020B0604020202020204" pitchFamily="34" charset="0"/>
                <a:cs typeface="Arial" panose="020B0604020202020204" pitchFamily="34" charset="0"/>
              </a:endParaRPr>
            </a:p>
          </p:txBody>
        </p:sp>
      </p:grpSp>
      <p:sp>
        <p:nvSpPr>
          <p:cNvPr id="40" name="文本框 39">
            <a:extLst>
              <a:ext uri="{FF2B5EF4-FFF2-40B4-BE49-F238E27FC236}">
                <a16:creationId xmlns:a16="http://schemas.microsoft.com/office/drawing/2014/main" id="{B7498401-3306-4630-9889-BAED2F164BD9}"/>
              </a:ext>
            </a:extLst>
          </p:cNvPr>
          <p:cNvSpPr txBox="1"/>
          <p:nvPr/>
        </p:nvSpPr>
        <p:spPr>
          <a:xfrm>
            <a:off x="277378" y="4324519"/>
            <a:ext cx="4848819" cy="446276"/>
          </a:xfrm>
          <a:prstGeom prst="rect">
            <a:avLst/>
          </a:prstGeom>
          <a:noFill/>
        </p:spPr>
        <p:txBody>
          <a:bodyPr wrap="square">
            <a:spAutoFit/>
          </a:bodyPr>
          <a:lstStyle/>
          <a:p>
            <a:r>
              <a:rPr lang="en-US" altLang="zh-CN" sz="2300" b="1" dirty="0">
                <a:solidFill>
                  <a:srgbClr val="2B77C5"/>
                </a:solidFill>
                <a:latin typeface="tahoma" panose="020B0604030504040204" pitchFamily="34" charset="0"/>
              </a:rPr>
              <a:t>Generalize to two dimensions:</a:t>
            </a:r>
            <a:endParaRPr lang="zh-CN" altLang="en-US" sz="2300" dirty="0"/>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19A2134-101D-4B26-B2DD-5E13A7CB2013}"/>
                  </a:ext>
                </a:extLst>
              </p:cNvPr>
              <p:cNvSpPr txBox="1"/>
              <p:nvPr/>
            </p:nvSpPr>
            <p:spPr>
              <a:xfrm>
                <a:off x="-127088" y="4778555"/>
                <a:ext cx="7384082" cy="1052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𝑦</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𝐷𝐹𝑆</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𝐹</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𝑣</m:t>
                      </m:r>
                      <m:r>
                        <a:rPr lang="en-US" altLang="zh-CN" sz="2200" b="0" i="1" smtClean="0">
                          <a:latin typeface="Cambria Math" panose="02040503050406030204" pitchFamily="18" charset="0"/>
                        </a:rPr>
                        <m:t>)=</m:t>
                      </m:r>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𝟏</m:t>
                          </m:r>
                        </m:num>
                        <m:den>
                          <m:r>
                            <a:rPr lang="en-US" altLang="zh-CN" sz="2200" b="1" i="1" smtClean="0">
                              <a:latin typeface="Cambria Math" panose="02040503050406030204" pitchFamily="18" charset="0"/>
                            </a:rPr>
                            <m:t>𝑵</m:t>
                          </m:r>
                        </m:den>
                      </m:f>
                      <m:nary>
                        <m:naryPr>
                          <m:chr m:val="∑"/>
                          <m:ctrlPr>
                            <a:rPr lang="en-US" altLang="zh-CN" sz="2200" b="1" i="1">
                              <a:solidFill>
                                <a:schemeClr val="accent5">
                                  <a:lumMod val="50000"/>
                                </a:schemeClr>
                              </a:solidFill>
                              <a:latin typeface="Cambria Math" panose="02040503050406030204" pitchFamily="18" charset="0"/>
                            </a:rPr>
                          </m:ctrlPr>
                        </m:naryPr>
                        <m:sub>
                          <m:r>
                            <a:rPr lang="en-US" altLang="zh-CN" sz="2200" b="1" i="1" smtClean="0">
                              <a:solidFill>
                                <a:schemeClr val="accent5">
                                  <a:lumMod val="50000"/>
                                </a:schemeClr>
                              </a:solidFill>
                              <a:latin typeface="Cambria Math" panose="02040503050406030204" pitchFamily="18" charset="0"/>
                            </a:rPr>
                            <m:t>𝟎</m:t>
                          </m:r>
                        </m:sub>
                        <m:sup>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𝑵</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𝟏</m:t>
                          </m:r>
                        </m:sup>
                        <m:e>
                          <m:r>
                            <a:rPr lang="en-US" altLang="zh-CN" sz="2200" b="1" i="1" smtClean="0">
                              <a:solidFill>
                                <a:schemeClr val="accent5">
                                  <a:lumMod val="50000"/>
                                </a:schemeClr>
                              </a:solidFill>
                              <a:latin typeface="Cambria Math" panose="02040503050406030204" pitchFamily="18" charset="0"/>
                            </a:rPr>
                            <m:t>𝒇</m:t>
                          </m:r>
                          <m:d>
                            <m:dPr>
                              <m:ctrlPr>
                                <a:rPr lang="en-US" altLang="zh-CN" sz="2200" b="1" i="1" smtClean="0">
                                  <a:solidFill>
                                    <a:schemeClr val="accent5">
                                      <a:lumMod val="50000"/>
                                    </a:schemeClr>
                                  </a:solidFill>
                                  <a:latin typeface="Cambria Math" panose="02040503050406030204" pitchFamily="18" charset="0"/>
                                </a:rPr>
                              </m:ctrlPr>
                            </m:dPr>
                            <m:e>
                              <m:r>
                                <a:rPr lang="en-US" altLang="zh-CN" sz="2200" b="1" i="1" smtClean="0">
                                  <a:solidFill>
                                    <a:schemeClr val="accent5">
                                      <a:lumMod val="50000"/>
                                    </a:schemeClr>
                                  </a:solidFill>
                                  <a:latin typeface="Cambria Math" panose="02040503050406030204" pitchFamily="18" charset="0"/>
                                </a:rPr>
                                <m:t>𝒙</m:t>
                              </m:r>
                              <m: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rPr>
                                <m:t>𝒚</m:t>
                              </m:r>
                            </m:e>
                          </m:d>
                          <m:sSup>
                            <m:sSupPr>
                              <m:ctrlPr>
                                <a:rPr lang="en-US" altLang="zh-CN" sz="2200" b="1" i="1" smtClean="0">
                                  <a:solidFill>
                                    <a:schemeClr val="accent5">
                                      <a:lumMod val="50000"/>
                                    </a:schemeClr>
                                  </a:solidFill>
                                  <a:latin typeface="Cambria Math" panose="02040503050406030204" pitchFamily="18" charset="0"/>
                                </a:rPr>
                              </m:ctrlPr>
                            </m:sSupPr>
                            <m:e>
                              <m:r>
                                <a:rPr lang="en-US" altLang="zh-CN" sz="2200" b="1" i="1" smtClean="0">
                                  <a:solidFill>
                                    <a:schemeClr val="accent5">
                                      <a:lumMod val="50000"/>
                                    </a:schemeClr>
                                  </a:solidFill>
                                  <a:latin typeface="Cambria Math" panose="02040503050406030204" pitchFamily="18" charset="0"/>
                                </a:rPr>
                                <m:t>𝒆</m:t>
                              </m:r>
                            </m:e>
                            <m:sup>
                              <m: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rPr>
                                <m:t>𝒗</m:t>
                              </m:r>
                              <m:r>
                                <a:rPr lang="en-US" altLang="zh-CN" sz="2200" b="1" i="1" smtClean="0">
                                  <a:solidFill>
                                    <a:schemeClr val="accent5">
                                      <a:lumMod val="50000"/>
                                    </a:schemeClr>
                                  </a:solidFill>
                                  <a:latin typeface="Cambria Math" panose="02040503050406030204" pitchFamily="18" charset="0"/>
                                </a:rPr>
                                <m:t>∗</m:t>
                              </m:r>
                              <m:f>
                                <m:fPr>
                                  <m:ctrlPr>
                                    <a:rPr lang="en-US" altLang="zh-CN" sz="2200" b="1" i="1" smtClean="0">
                                      <a:solidFill>
                                        <a:schemeClr val="accent5">
                                          <a:lumMod val="50000"/>
                                        </a:schemeClr>
                                      </a:solidFill>
                                      <a:latin typeface="Cambria Math" panose="02040503050406030204" pitchFamily="18" charset="0"/>
                                    </a:rPr>
                                  </m:ctrlPr>
                                </m:fPr>
                                <m:num>
                                  <m:r>
                                    <a:rPr lang="en-US" altLang="zh-CN" sz="2200" b="1" i="1" smtClean="0">
                                      <a:solidFill>
                                        <a:schemeClr val="accent5">
                                          <a:lumMod val="50000"/>
                                        </a:schemeClr>
                                      </a:solidFill>
                                      <a:latin typeface="Cambria Math" panose="02040503050406030204" pitchFamily="18" charset="0"/>
                                    </a:rPr>
                                    <m:t>𝟐</m:t>
                                  </m:r>
                                  <m:r>
                                    <a:rPr lang="zh-CN" altLang="en-US" sz="2200" b="1" i="1" smtClean="0">
                                      <a:solidFill>
                                        <a:schemeClr val="accent5">
                                          <a:lumMod val="50000"/>
                                        </a:schemeClr>
                                      </a:solidFill>
                                      <a:latin typeface="Cambria Math" panose="02040503050406030204" pitchFamily="18" charset="0"/>
                                    </a:rPr>
                                    <m:t>𝝅</m:t>
                                  </m:r>
                                  <m:r>
                                    <a:rPr lang="en-US" altLang="zh-CN" sz="2200" b="1" i="1" smtClean="0">
                                      <a:solidFill>
                                        <a:schemeClr val="accent5">
                                          <a:lumMod val="50000"/>
                                        </a:schemeClr>
                                      </a:solidFill>
                                      <a:latin typeface="Cambria Math" panose="02040503050406030204" pitchFamily="18" charset="0"/>
                                    </a:rPr>
                                    <m:t>𝒚𝒊</m:t>
                                  </m:r>
                                </m:num>
                                <m:den>
                                  <m:r>
                                    <a:rPr lang="en-US" altLang="zh-CN" sz="2200" b="1" i="1" smtClean="0">
                                      <a:solidFill>
                                        <a:schemeClr val="accent5">
                                          <a:lumMod val="50000"/>
                                        </a:schemeClr>
                                      </a:solidFill>
                                      <a:latin typeface="Cambria Math" panose="02040503050406030204" pitchFamily="18" charset="0"/>
                                    </a:rPr>
                                    <m:t>𝑵</m:t>
                                  </m:r>
                                </m:den>
                              </m:f>
                            </m:sup>
                          </m:sSup>
                          <m:r>
                            <a:rPr lang="en-US" altLang="zh-CN" sz="2200" b="1" i="1" smtClean="0">
                              <a:solidFill>
                                <a:schemeClr val="accent5">
                                  <a:lumMod val="50000"/>
                                </a:schemeClr>
                              </a:solidFill>
                              <a:latin typeface="Cambria Math" panose="02040503050406030204" pitchFamily="18" charset="0"/>
                            </a:rPr>
                            <m:t> </m:t>
                          </m:r>
                        </m:e>
                      </m:nary>
                    </m:oMath>
                  </m:oMathPara>
                </a14:m>
                <a:endParaRPr lang="zh-CN" altLang="en-US" sz="2200" dirty="0"/>
              </a:p>
            </p:txBody>
          </p:sp>
        </mc:Choice>
        <mc:Fallback xmlns="">
          <p:sp>
            <p:nvSpPr>
              <p:cNvPr id="42" name="文本框 41">
                <a:extLst>
                  <a:ext uri="{FF2B5EF4-FFF2-40B4-BE49-F238E27FC236}">
                    <a16:creationId xmlns:a16="http://schemas.microsoft.com/office/drawing/2014/main" id="{B19A2134-101D-4B26-B2DD-5E13A7CB2013}"/>
                  </a:ext>
                </a:extLst>
              </p:cNvPr>
              <p:cNvSpPr txBox="1">
                <a:spLocks noRot="1" noChangeAspect="1" noMove="1" noResize="1" noEditPoints="1" noAdjustHandles="1" noChangeArrowheads="1" noChangeShapeType="1" noTextEdit="1"/>
              </p:cNvSpPr>
              <p:nvPr/>
            </p:nvSpPr>
            <p:spPr>
              <a:xfrm>
                <a:off x="-127088" y="4778555"/>
                <a:ext cx="7384082" cy="10525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F8BA22BE-4CA8-4838-B16C-F982238AE567}"/>
                  </a:ext>
                </a:extLst>
              </p:cNvPr>
              <p:cNvSpPr txBox="1"/>
              <p:nvPr/>
            </p:nvSpPr>
            <p:spPr>
              <a:xfrm>
                <a:off x="-86848" y="5732554"/>
                <a:ext cx="7384082" cy="1052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𝐹</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𝑣</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𝐷𝐹𝑆</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𝐹</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𝑢</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𝑣</m:t>
                      </m:r>
                      <m:r>
                        <a:rPr lang="en-US" altLang="zh-CN" sz="2200" b="0" i="1" smtClean="0">
                          <a:latin typeface="Cambria Math" panose="02040503050406030204" pitchFamily="18" charset="0"/>
                        </a:rPr>
                        <m:t>)=</m:t>
                      </m:r>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𝟏</m:t>
                          </m:r>
                        </m:num>
                        <m:den>
                          <m:r>
                            <a:rPr lang="en-US" altLang="zh-CN" sz="2200" b="1" i="1" smtClean="0">
                              <a:latin typeface="Cambria Math" panose="02040503050406030204" pitchFamily="18" charset="0"/>
                            </a:rPr>
                            <m:t>𝑴</m:t>
                          </m:r>
                        </m:den>
                      </m:f>
                      <m:nary>
                        <m:naryPr>
                          <m:chr m:val="∑"/>
                          <m:ctrlPr>
                            <a:rPr lang="en-US" altLang="zh-CN" sz="2200" b="1" i="1">
                              <a:solidFill>
                                <a:schemeClr val="accent5">
                                  <a:lumMod val="50000"/>
                                </a:schemeClr>
                              </a:solidFill>
                              <a:latin typeface="Cambria Math" panose="02040503050406030204" pitchFamily="18" charset="0"/>
                            </a:rPr>
                          </m:ctrlPr>
                        </m:naryPr>
                        <m:sub>
                          <m:r>
                            <a:rPr lang="en-US" altLang="zh-CN" sz="2200" b="1" i="1" smtClean="0">
                              <a:solidFill>
                                <a:schemeClr val="accent5">
                                  <a:lumMod val="50000"/>
                                </a:schemeClr>
                              </a:solidFill>
                              <a:latin typeface="Cambria Math" panose="02040503050406030204" pitchFamily="18" charset="0"/>
                            </a:rPr>
                            <m:t>𝟎</m:t>
                          </m:r>
                        </m:sub>
                        <m:sup>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𝑴</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𝟏</m:t>
                          </m:r>
                        </m:sup>
                        <m:e>
                          <m:r>
                            <a:rPr lang="en-US" altLang="zh-CN" sz="2200" i="1">
                              <a:latin typeface="Cambria Math" panose="02040503050406030204" pitchFamily="18" charset="0"/>
                            </a:rPr>
                            <m:t>𝐹</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𝑣</m:t>
                              </m:r>
                            </m:e>
                          </m:d>
                          <m:sSup>
                            <m:sSupPr>
                              <m:ctrlPr>
                                <a:rPr lang="en-US" altLang="zh-CN" sz="2200" b="1" i="1" smtClean="0">
                                  <a:solidFill>
                                    <a:schemeClr val="accent5">
                                      <a:lumMod val="50000"/>
                                    </a:schemeClr>
                                  </a:solidFill>
                                  <a:latin typeface="Cambria Math" panose="02040503050406030204" pitchFamily="18" charset="0"/>
                                </a:rPr>
                              </m:ctrlPr>
                            </m:sSupPr>
                            <m:e>
                              <m:r>
                                <a:rPr lang="en-US" altLang="zh-CN" sz="2200" b="1" i="1" smtClean="0">
                                  <a:solidFill>
                                    <a:schemeClr val="accent5">
                                      <a:lumMod val="50000"/>
                                    </a:schemeClr>
                                  </a:solidFill>
                                  <a:latin typeface="Cambria Math" panose="02040503050406030204" pitchFamily="18" charset="0"/>
                                </a:rPr>
                                <m:t>𝒆</m:t>
                              </m:r>
                            </m:e>
                            <m:sup>
                              <m: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rPr>
                                <m:t>𝒖</m:t>
                              </m:r>
                              <m:r>
                                <a:rPr lang="en-US" altLang="zh-CN" sz="2200" b="1" i="1" smtClean="0">
                                  <a:solidFill>
                                    <a:schemeClr val="accent5">
                                      <a:lumMod val="50000"/>
                                    </a:schemeClr>
                                  </a:solidFill>
                                  <a:latin typeface="Cambria Math" panose="02040503050406030204" pitchFamily="18" charset="0"/>
                                </a:rPr>
                                <m:t>∗</m:t>
                              </m:r>
                              <m:f>
                                <m:fPr>
                                  <m:ctrlPr>
                                    <a:rPr lang="en-US" altLang="zh-CN" sz="2200" b="1" i="1" smtClean="0">
                                      <a:solidFill>
                                        <a:schemeClr val="accent5">
                                          <a:lumMod val="50000"/>
                                        </a:schemeClr>
                                      </a:solidFill>
                                      <a:latin typeface="Cambria Math" panose="02040503050406030204" pitchFamily="18" charset="0"/>
                                    </a:rPr>
                                  </m:ctrlPr>
                                </m:fPr>
                                <m:num>
                                  <m:r>
                                    <a:rPr lang="en-US" altLang="zh-CN" sz="2200" b="1" i="1" smtClean="0">
                                      <a:solidFill>
                                        <a:schemeClr val="accent5">
                                          <a:lumMod val="50000"/>
                                        </a:schemeClr>
                                      </a:solidFill>
                                      <a:latin typeface="Cambria Math" panose="02040503050406030204" pitchFamily="18" charset="0"/>
                                    </a:rPr>
                                    <m:t>𝟐</m:t>
                                  </m:r>
                                  <m:r>
                                    <a:rPr lang="zh-CN" altLang="en-US" sz="2200" b="1" i="1" smtClean="0">
                                      <a:solidFill>
                                        <a:schemeClr val="accent5">
                                          <a:lumMod val="50000"/>
                                        </a:schemeClr>
                                      </a:solidFill>
                                      <a:latin typeface="Cambria Math" panose="02040503050406030204" pitchFamily="18" charset="0"/>
                                    </a:rPr>
                                    <m:t>𝝅</m:t>
                                  </m:r>
                                  <m:r>
                                    <a:rPr lang="en-US" altLang="zh-CN" sz="2200" b="1" i="1" smtClean="0">
                                      <a:solidFill>
                                        <a:schemeClr val="accent5">
                                          <a:lumMod val="50000"/>
                                        </a:schemeClr>
                                      </a:solidFill>
                                      <a:latin typeface="Cambria Math" panose="02040503050406030204" pitchFamily="18" charset="0"/>
                                    </a:rPr>
                                    <m:t>𝒙𝒊</m:t>
                                  </m:r>
                                </m:num>
                                <m:den>
                                  <m:r>
                                    <a:rPr lang="en-US" altLang="zh-CN" sz="2200" b="1" i="1" smtClean="0">
                                      <a:solidFill>
                                        <a:schemeClr val="accent5">
                                          <a:lumMod val="50000"/>
                                        </a:schemeClr>
                                      </a:solidFill>
                                      <a:latin typeface="Cambria Math" panose="02040503050406030204" pitchFamily="18" charset="0"/>
                                    </a:rPr>
                                    <m:t>𝑴</m:t>
                                  </m:r>
                                </m:den>
                              </m:f>
                            </m:sup>
                          </m:sSup>
                          <m:r>
                            <a:rPr lang="en-US" altLang="zh-CN" sz="2200" b="1" i="1" smtClean="0">
                              <a:solidFill>
                                <a:schemeClr val="accent5">
                                  <a:lumMod val="50000"/>
                                </a:schemeClr>
                              </a:solidFill>
                              <a:latin typeface="Cambria Math" panose="02040503050406030204" pitchFamily="18" charset="0"/>
                            </a:rPr>
                            <m:t> </m:t>
                          </m:r>
                        </m:e>
                      </m:nary>
                    </m:oMath>
                  </m:oMathPara>
                </a14:m>
                <a:endParaRPr lang="zh-CN" altLang="en-US" sz="2200" dirty="0"/>
              </a:p>
            </p:txBody>
          </p:sp>
        </mc:Choice>
        <mc:Fallback xmlns="">
          <p:sp>
            <p:nvSpPr>
              <p:cNvPr id="43" name="文本框 42">
                <a:extLst>
                  <a:ext uri="{FF2B5EF4-FFF2-40B4-BE49-F238E27FC236}">
                    <a16:creationId xmlns:a16="http://schemas.microsoft.com/office/drawing/2014/main" id="{F8BA22BE-4CA8-4838-B16C-F982238AE567}"/>
                  </a:ext>
                </a:extLst>
              </p:cNvPr>
              <p:cNvSpPr txBox="1">
                <a:spLocks noRot="1" noChangeAspect="1" noMove="1" noResize="1" noEditPoints="1" noAdjustHandles="1" noChangeArrowheads="1" noChangeShapeType="1" noTextEdit="1"/>
              </p:cNvSpPr>
              <p:nvPr/>
            </p:nvSpPr>
            <p:spPr>
              <a:xfrm>
                <a:off x="-86848" y="5732554"/>
                <a:ext cx="7384082" cy="1052532"/>
              </a:xfrm>
              <a:prstGeom prst="rect">
                <a:avLst/>
              </a:prstGeom>
              <a:blipFill>
                <a:blip r:embed="rId9"/>
                <a:stretch>
                  <a:fillRect/>
                </a:stretch>
              </a:blipFill>
            </p:spPr>
            <p:txBody>
              <a:bodyPr/>
              <a:lstStyle/>
              <a:p>
                <a:r>
                  <a:rPr lang="zh-CN" altLang="en-US">
                    <a:noFill/>
                  </a:rPr>
                  <a:t> </a:t>
                </a:r>
              </a:p>
            </p:txBody>
          </p:sp>
        </mc:Fallback>
      </mc:AlternateContent>
      <p:sp>
        <p:nvSpPr>
          <p:cNvPr id="44" name="文本框 43">
            <a:extLst>
              <a:ext uri="{FF2B5EF4-FFF2-40B4-BE49-F238E27FC236}">
                <a16:creationId xmlns:a16="http://schemas.microsoft.com/office/drawing/2014/main" id="{A0B3E871-C722-4D46-BAD0-42628CC0338B}"/>
              </a:ext>
            </a:extLst>
          </p:cNvPr>
          <p:cNvSpPr txBox="1"/>
          <p:nvPr/>
        </p:nvSpPr>
        <p:spPr>
          <a:xfrm>
            <a:off x="7883266" y="3726781"/>
            <a:ext cx="3460664" cy="769441"/>
          </a:xfrm>
          <a:prstGeom prst="rect">
            <a:avLst/>
          </a:prstGeom>
          <a:noFill/>
        </p:spPr>
        <p:txBody>
          <a:bodyPr wrap="square" rtlCol="0">
            <a:spAutoFit/>
          </a:bodyPr>
          <a:lstStyle/>
          <a:p>
            <a:r>
              <a:rPr lang="en-US" altLang="zh-CN" sz="2200" b="1" dirty="0">
                <a:solidFill>
                  <a:srgbClr val="FF0000"/>
                </a:solidFill>
                <a:latin typeface="Microsoft YaHei UI" panose="020B0503020204020204" pitchFamily="34" charset="-122"/>
                <a:ea typeface="Microsoft YaHei UI" panose="020B0503020204020204" pitchFamily="34" charset="-122"/>
              </a:rPr>
              <a:t>The complexity of is high, can be fast?</a:t>
            </a:r>
            <a:endParaRPr lang="zh-CN" altLang="en-US" sz="2200" b="1" dirty="0">
              <a:solidFill>
                <a:srgbClr val="FF0000"/>
              </a:solidFill>
              <a:latin typeface="Microsoft YaHei UI" panose="020B0503020204020204" pitchFamily="34" charset="-122"/>
              <a:ea typeface="Microsoft YaHei UI"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8F23C948-37CB-4E3C-98AA-0CDF68EBD526}"/>
              </a:ext>
            </a:extLst>
          </p:cNvPr>
          <p:cNvSpPr txBox="1"/>
          <p:nvPr/>
        </p:nvSpPr>
        <p:spPr>
          <a:xfrm>
            <a:off x="229947" y="173493"/>
            <a:ext cx="5580304" cy="461665"/>
          </a:xfrm>
          <a:prstGeom prst="rect">
            <a:avLst/>
          </a:prstGeom>
          <a:noFill/>
        </p:spPr>
        <p:txBody>
          <a:bodyPr wrap="square" rtlCol="0">
            <a:spAutoFit/>
          </a:bodyPr>
          <a:lstStyle/>
          <a:p>
            <a:r>
              <a:rPr lang="en-US" altLang="zh-CN" sz="2400" dirty="0">
                <a:latin typeface="Arial Black" panose="020B0A04020102020204" pitchFamily="34" charset="0"/>
              </a:rPr>
              <a:t>Fast Fourier Transform (FFT)</a:t>
            </a:r>
          </a:p>
        </p:txBody>
      </p:sp>
      <p:sp>
        <p:nvSpPr>
          <p:cNvPr id="22" name="文本框 21">
            <a:extLst>
              <a:ext uri="{FF2B5EF4-FFF2-40B4-BE49-F238E27FC236}">
                <a16:creationId xmlns:a16="http://schemas.microsoft.com/office/drawing/2014/main" id="{F8692F94-D88B-4871-A3A1-97626E0C2451}"/>
              </a:ext>
            </a:extLst>
          </p:cNvPr>
          <p:cNvSpPr txBox="1"/>
          <p:nvPr/>
        </p:nvSpPr>
        <p:spPr>
          <a:xfrm>
            <a:off x="581356" y="2970098"/>
            <a:ext cx="3864184" cy="430887"/>
          </a:xfrm>
          <a:prstGeom prst="rect">
            <a:avLst/>
          </a:prstGeom>
          <a:noFill/>
        </p:spPr>
        <p:txBody>
          <a:bodyPr wrap="square">
            <a:spAutoFit/>
          </a:bodyPr>
          <a:lstStyle/>
          <a:p>
            <a:r>
              <a:rPr lang="en-US" altLang="zh-CN" sz="2200" dirty="0">
                <a:latin typeface="Microsoft YaHei UI" panose="020B0503020204020204" pitchFamily="34" charset="-122"/>
                <a:ea typeface="Microsoft YaHei UI" panose="020B0503020204020204" pitchFamily="34" charset="-122"/>
              </a:rPr>
              <a:t>For N=4 as an example:</a:t>
            </a:r>
          </a:p>
        </p:txBody>
      </p:sp>
      <p:grpSp>
        <p:nvGrpSpPr>
          <p:cNvPr id="23" name="组合 22">
            <a:extLst>
              <a:ext uri="{FF2B5EF4-FFF2-40B4-BE49-F238E27FC236}">
                <a16:creationId xmlns:a16="http://schemas.microsoft.com/office/drawing/2014/main" id="{00553F51-23C2-44DD-9D1E-EA95A1D1ADF4}"/>
              </a:ext>
            </a:extLst>
          </p:cNvPr>
          <p:cNvGrpSpPr/>
          <p:nvPr/>
        </p:nvGrpSpPr>
        <p:grpSpPr>
          <a:xfrm>
            <a:off x="654050" y="3499289"/>
            <a:ext cx="3703396" cy="1325235"/>
            <a:chOff x="3651250" y="5193796"/>
            <a:chExt cx="3703396" cy="1325235"/>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EED0524-BEE1-40B7-A0B3-6C450E3B60B9}"/>
                    </a:ext>
                  </a:extLst>
                </p:cNvPr>
                <p:cNvSpPr txBox="1"/>
                <p:nvPr/>
              </p:nvSpPr>
              <p:spPr>
                <a:xfrm>
                  <a:off x="3651250" y="5193796"/>
                  <a:ext cx="2901950" cy="1325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4</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2"/>
                                      <m:mcJc m:val="center"/>
                                    </m:mcPr>
                                  </m:mc>
                                </m:mcs>
                                <m:ctrlPr>
                                  <a:rPr lang="en-US" altLang="zh-CN" sz="2000" b="0" i="1" smtClean="0">
                                    <a:latin typeface="Cambria Math" panose="02040503050406030204" pitchFamily="18" charset="0"/>
                                  </a:rPr>
                                </m:ctrlPr>
                              </m:mP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r>
                                      <m:e>
                                        <m:r>
                                          <a:rPr lang="en-US" altLang="zh-CN" sz="2000" b="0" i="1" smtClean="0">
                                            <a:latin typeface="Cambria Math" panose="02040503050406030204" pitchFamily="18" charset="0"/>
                                          </a:rPr>
                                          <m:t>1</m:t>
                                        </m:r>
                                      </m:e>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mr>
                                  </m:m>
                                </m:e>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1</m:t>
                                        </m:r>
                                      </m:e>
                                    </m:mr>
                                    <m:mr>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2</m:t>
                                            </m:r>
                                          </m:sup>
                                        </m:sSup>
                                      </m:e>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3</m:t>
                                            </m:r>
                                          </m:sup>
                                        </m:sSup>
                                      </m:e>
                                    </m:mr>
                                  </m:m>
                                </m:e>
                              </m:mr>
                              <m:mr>
                                <m:e>
                                  <m:m>
                                    <m:mPr>
                                      <m:mcs>
                                        <m:mc>
                                          <m:mcPr>
                                            <m:count m:val="2"/>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1</m:t>
                                        </m:r>
                                      </m:e>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2</m:t>
                                            </m:r>
                                          </m:sup>
                                        </m:sSup>
                                      </m:e>
                                    </m:mr>
                                    <m:mr>
                                      <m:e>
                                        <m:r>
                                          <a:rPr lang="en-US" altLang="zh-CN" sz="2000" b="0" i="1" smtClean="0">
                                            <a:latin typeface="Cambria Math" panose="02040503050406030204" pitchFamily="18" charset="0"/>
                                          </a:rPr>
                                          <m:t>1</m:t>
                                        </m:r>
                                      </m:e>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3</m:t>
                                            </m:r>
                                          </m:sup>
                                        </m:sSup>
                                      </m:e>
                                    </m:mr>
                                  </m:m>
                                </m:e>
                                <m:e>
                                  <m:m>
                                    <m:mPr>
                                      <m:mcs>
                                        <m:mc>
                                          <m:mcPr>
                                            <m:count m:val="2"/>
                                            <m:mcJc m:val="center"/>
                                          </m:mcPr>
                                        </m:mc>
                                      </m:mcs>
                                      <m:ctrlPr>
                                        <a:rPr lang="en-US" altLang="zh-CN" sz="2000" b="0" i="1" smtClean="0">
                                          <a:latin typeface="Cambria Math" panose="02040503050406030204" pitchFamily="18" charset="0"/>
                                        </a:rPr>
                                      </m:ctrlPr>
                                    </m:mPr>
                                    <m:mr>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4</m:t>
                                            </m:r>
                                          </m:sup>
                                        </m:sSup>
                                      </m:e>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6</m:t>
                                            </m:r>
                                          </m:sup>
                                        </m:sSup>
                                      </m:e>
                                    </m:mr>
                                    <m:mr>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6</m:t>
                                            </m:r>
                                          </m:sup>
                                        </m:sSup>
                                      </m:e>
                                      <m:e>
                                        <m:sSup>
                                          <m:sSupPr>
                                            <m:ctrlPr>
                                              <a:rPr lang="en-US" altLang="zh-CN" sz="2000" b="0" i="1" smtClean="0">
                                                <a:latin typeface="Cambria Math" panose="02040503050406030204" pitchFamily="18" charset="0"/>
                                              </a:rPr>
                                            </m:ctrlPr>
                                          </m:sSupPr>
                                          <m:e>
                                            <m:bar>
                                              <m:barPr>
                                                <m:pos m:val="top"/>
                                                <m:ctrlPr>
                                                  <a:rPr lang="en-US" altLang="zh-CN" sz="2000" b="0" i="1" smtClean="0">
                                                    <a:latin typeface="Cambria Math" panose="02040503050406030204" pitchFamily="18" charset="0"/>
                                                  </a:rPr>
                                                </m:ctrlPr>
                                              </m:barPr>
                                              <m:e>
                                                <m:r>
                                                  <a:rPr lang="en-US" altLang="zh-CN" sz="2000" b="0" i="1" smtClean="0">
                                                    <a:latin typeface="Cambria Math" panose="02040503050406030204" pitchFamily="18" charset="0"/>
                                                  </a:rPr>
                                                  <m:t>𝑤</m:t>
                                                </m:r>
                                              </m:e>
                                            </m:bar>
                                          </m:e>
                                          <m:sup>
                                            <m:r>
                                              <a:rPr lang="en-US" altLang="zh-CN" sz="2000" b="0" i="1" smtClean="0">
                                                <a:latin typeface="Cambria Math" panose="02040503050406030204" pitchFamily="18" charset="0"/>
                                              </a:rPr>
                                              <m:t>9</m:t>
                                            </m:r>
                                          </m:sup>
                                        </m:sSup>
                                      </m:e>
                                    </m:mr>
                                  </m:m>
                                </m:e>
                              </m:mr>
                            </m:m>
                          </m:e>
                        </m:d>
                      </m:oMath>
                    </m:oMathPara>
                  </a14:m>
                  <a:endParaRPr lang="en-US" altLang="zh-CN" sz="2000" dirty="0"/>
                </a:p>
              </p:txBody>
            </p:sp>
          </mc:Choice>
          <mc:Fallback xmlns="">
            <p:sp>
              <p:nvSpPr>
                <p:cNvPr id="78" name="文本框 77">
                  <a:extLst>
                    <a:ext uri="{FF2B5EF4-FFF2-40B4-BE49-F238E27FC236}">
                      <a16:creationId xmlns:a16="http://schemas.microsoft.com/office/drawing/2014/main" id="{8786023D-BAE1-4CE4-906E-B9BBFFB66923}"/>
                    </a:ext>
                  </a:extLst>
                </p:cNvPr>
                <p:cNvSpPr txBox="1">
                  <a:spLocks noRot="1" noChangeAspect="1" noMove="1" noResize="1" noEditPoints="1" noAdjustHandles="1" noChangeArrowheads="1" noChangeShapeType="1" noTextEdit="1"/>
                </p:cNvSpPr>
                <p:nvPr/>
              </p:nvSpPr>
              <p:spPr>
                <a:xfrm>
                  <a:off x="3651250" y="5193796"/>
                  <a:ext cx="2901950" cy="132523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9C7F125-7548-485D-8ABD-D4C0FA3164A4}"/>
                    </a:ext>
                  </a:extLst>
                </p:cNvPr>
                <p:cNvSpPr txBox="1"/>
                <p:nvPr/>
              </p:nvSpPr>
              <p:spPr>
                <a:xfrm>
                  <a:off x="6006068" y="5199445"/>
                  <a:ext cx="1348578" cy="13185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0</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2</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3</m:t>
                                    </m:r>
                                  </m:sub>
                                </m:sSub>
                              </m:e>
                            </m:eqArr>
                          </m:e>
                        </m:d>
                      </m:oMath>
                    </m:oMathPara>
                  </a14:m>
                  <a:endParaRPr lang="en-US" altLang="zh-CN" sz="2000" dirty="0"/>
                </a:p>
              </p:txBody>
            </p:sp>
          </mc:Choice>
          <mc:Fallback xmlns="">
            <p:sp>
              <p:nvSpPr>
                <p:cNvPr id="80" name="文本框 79">
                  <a:extLst>
                    <a:ext uri="{FF2B5EF4-FFF2-40B4-BE49-F238E27FC236}">
                      <a16:creationId xmlns:a16="http://schemas.microsoft.com/office/drawing/2014/main" id="{DE18972D-CB2B-4001-9652-777B4BECCE03}"/>
                    </a:ext>
                  </a:extLst>
                </p:cNvPr>
                <p:cNvSpPr txBox="1">
                  <a:spLocks noRot="1" noChangeAspect="1" noMove="1" noResize="1" noEditPoints="1" noAdjustHandles="1" noChangeArrowheads="1" noChangeShapeType="1" noTextEdit="1"/>
                </p:cNvSpPr>
                <p:nvPr/>
              </p:nvSpPr>
              <p:spPr>
                <a:xfrm>
                  <a:off x="6006068" y="5199445"/>
                  <a:ext cx="1348578" cy="1318502"/>
                </a:xfrm>
                <a:prstGeom prst="rect">
                  <a:avLst/>
                </a:prstGeom>
                <a:blipFill>
                  <a:blip r:embed="rId6"/>
                  <a:stretch>
                    <a:fillRect/>
                  </a:stretch>
                </a:blipFill>
              </p:spPr>
              <p:txBody>
                <a:bodyPr/>
                <a:lstStyle/>
                <a:p>
                  <a:r>
                    <a:rPr lang="zh-CN" altLang="en-US">
                      <a:noFill/>
                    </a:rPr>
                    <a:t> </a:t>
                  </a:r>
                </a:p>
              </p:txBody>
            </p:sp>
          </mc:Fallback>
        </mc:AlternateContent>
      </p:grpSp>
      <p:sp>
        <p:nvSpPr>
          <p:cNvPr id="26" name="箭头: 直角双向 25">
            <a:extLst>
              <a:ext uri="{FF2B5EF4-FFF2-40B4-BE49-F238E27FC236}">
                <a16:creationId xmlns:a16="http://schemas.microsoft.com/office/drawing/2014/main" id="{55D019FA-F9A8-4C0A-803E-9D4CB5B390C6}"/>
              </a:ext>
            </a:extLst>
          </p:cNvPr>
          <p:cNvSpPr/>
          <p:nvPr/>
        </p:nvSpPr>
        <p:spPr>
          <a:xfrm rot="2323949">
            <a:off x="2044212" y="4688054"/>
            <a:ext cx="431730" cy="356512"/>
          </a:xfrm>
          <a:prstGeom prst="leftUpArrow">
            <a:avLst>
              <a:gd name="adj1" fmla="val 7320"/>
              <a:gd name="adj2" fmla="val 14503"/>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直角双向 33">
            <a:extLst>
              <a:ext uri="{FF2B5EF4-FFF2-40B4-BE49-F238E27FC236}">
                <a16:creationId xmlns:a16="http://schemas.microsoft.com/office/drawing/2014/main" id="{22960B14-D4B4-4651-BE77-93AF378F3B36}"/>
              </a:ext>
            </a:extLst>
          </p:cNvPr>
          <p:cNvSpPr/>
          <p:nvPr/>
        </p:nvSpPr>
        <p:spPr>
          <a:xfrm rot="18900000">
            <a:off x="3791595" y="4004550"/>
            <a:ext cx="330253" cy="314712"/>
          </a:xfrm>
          <a:prstGeom prst="leftUpArrow">
            <a:avLst>
              <a:gd name="adj1" fmla="val 7320"/>
              <a:gd name="adj2" fmla="val 14503"/>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58A2EF1B-1896-4690-8BA8-F2D6D8DF109A}"/>
              </a:ext>
            </a:extLst>
          </p:cNvPr>
          <p:cNvSpPr txBox="1"/>
          <p:nvPr/>
        </p:nvSpPr>
        <p:spPr>
          <a:xfrm>
            <a:off x="4184753" y="3977241"/>
            <a:ext cx="831748" cy="369332"/>
          </a:xfrm>
          <a:prstGeom prst="rect">
            <a:avLst/>
          </a:prstGeom>
          <a:noFill/>
        </p:spPr>
        <p:txBody>
          <a:bodyPr wrap="square" rtlCol="0">
            <a:spAutoFit/>
          </a:bodyPr>
          <a:lstStyle/>
          <a:p>
            <a:r>
              <a:rPr lang="en-US" altLang="zh-CN" b="1" dirty="0">
                <a:solidFill>
                  <a:srgbClr val="FF0000"/>
                </a:solidFill>
                <a:latin typeface="Arial" panose="020B0604020202020204" pitchFamily="34" charset="0"/>
                <a:cs typeface="Arial" panose="020B0604020202020204" pitchFamily="34" charset="0"/>
              </a:rPr>
              <a:t>Swap</a:t>
            </a:r>
            <a:endParaRPr lang="zh-CN" altLang="en-US" b="1" dirty="0">
              <a:solidFill>
                <a:srgbClr val="FF0000"/>
              </a:solidFill>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CA8DAF95-000B-43C8-8FC5-AF445479F3C5}"/>
              </a:ext>
            </a:extLst>
          </p:cNvPr>
          <p:cNvSpPr txBox="1"/>
          <p:nvPr/>
        </p:nvSpPr>
        <p:spPr>
          <a:xfrm>
            <a:off x="1868205" y="5001668"/>
            <a:ext cx="1130301" cy="369332"/>
          </a:xfrm>
          <a:prstGeom prst="rect">
            <a:avLst/>
          </a:prstGeom>
          <a:noFill/>
        </p:spPr>
        <p:txBody>
          <a:bodyPr wrap="square" rtlCol="0">
            <a:spAutoFit/>
          </a:bodyPr>
          <a:lstStyle/>
          <a:p>
            <a:r>
              <a:rPr lang="en-US" altLang="zh-CN" b="1" dirty="0">
                <a:solidFill>
                  <a:srgbClr val="FF0000"/>
                </a:solidFill>
                <a:latin typeface="Arial" panose="020B0604020202020204" pitchFamily="34" charset="0"/>
                <a:cs typeface="Arial" panose="020B0604020202020204" pitchFamily="34" charset="0"/>
              </a:rPr>
              <a:t>Swap</a:t>
            </a:r>
            <a:endParaRPr lang="zh-CN" altLang="en-US" b="1" dirty="0">
              <a:solidFill>
                <a:srgbClr val="FF0000"/>
              </a:solidFill>
              <a:latin typeface="Arial" panose="020B0604020202020204" pitchFamily="34" charset="0"/>
              <a:cs typeface="Arial" panose="020B0604020202020204" pitchFamily="34" charset="0"/>
            </a:endParaRPr>
          </a:p>
        </p:txBody>
      </p:sp>
      <p:cxnSp>
        <p:nvCxnSpPr>
          <p:cNvPr id="39" name="直接箭头连接符 38">
            <a:extLst>
              <a:ext uri="{FF2B5EF4-FFF2-40B4-BE49-F238E27FC236}">
                <a16:creationId xmlns:a16="http://schemas.microsoft.com/office/drawing/2014/main" id="{2ABA5E2D-4268-4833-94E3-4109BBC5EFC6}"/>
              </a:ext>
            </a:extLst>
          </p:cNvPr>
          <p:cNvCxnSpPr>
            <a:cxnSpLocks/>
          </p:cNvCxnSpPr>
          <p:nvPr/>
        </p:nvCxnSpPr>
        <p:spPr>
          <a:xfrm>
            <a:off x="5095512" y="4175971"/>
            <a:ext cx="6286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2373B16-D0A4-4953-AC71-C6EC5EEB78EC}"/>
                  </a:ext>
                </a:extLst>
              </p:cNvPr>
              <p:cNvSpPr txBox="1"/>
              <p:nvPr/>
            </p:nvSpPr>
            <p:spPr>
              <a:xfrm>
                <a:off x="271696" y="5408797"/>
                <a:ext cx="12796361" cy="1293816"/>
              </a:xfrm>
              <a:prstGeom prst="rect">
                <a:avLst/>
              </a:prstGeom>
              <a:noFill/>
            </p:spPr>
            <p:txBody>
              <a:bodyPr wrap="square">
                <a:spAutoFit/>
              </a:bodyPr>
              <a:lstStyle/>
              <a:p>
                <a:pPr>
                  <a:lnSpc>
                    <a:spcPct val="125000"/>
                  </a:lnSpc>
                </a:pPr>
                <a:r>
                  <a:rPr lang="en-US" altLang="zh-CN" sz="2200" b="1" i="0" u="none" strike="noStrike" dirty="0">
                    <a:solidFill>
                      <a:srgbClr val="2B77C5"/>
                    </a:solidFill>
                    <a:effectLst/>
                    <a:latin typeface="tahoma" panose="020B0604030504040204" pitchFamily="34" charset="0"/>
                  </a:rPr>
                  <a:t>Generalization:</a:t>
                </a:r>
              </a:p>
              <a:p>
                <a:pPr>
                  <a:lnSpc>
                    <a:spcPct val="125000"/>
                  </a:lnSpc>
                </a:pPr>
                <a:r>
                  <a:rPr lang="en-US" altLang="zh-CN" sz="2200" b="1" i="0" u="none" strike="noStrike" dirty="0">
                    <a:solidFill>
                      <a:srgbClr val="2B77C5"/>
                    </a:solidFill>
                    <a:effectLst/>
                    <a:latin typeface="tahoma" panose="020B0604030504040204" pitchFamily="34" charset="0"/>
                  </a:rPr>
                  <a:t> </a:t>
                </a:r>
                <a14:m>
                  <m:oMath xmlns:m="http://schemas.openxmlformats.org/officeDocument/2006/math">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𝑭</m:t>
                        </m:r>
                      </m:e>
                      <m:sub>
                        <m:r>
                          <a:rPr lang="en-US" altLang="zh-CN" sz="2200" b="1" i="1" u="none" strike="noStrike" smtClean="0">
                            <a:solidFill>
                              <a:srgbClr val="2B77C5"/>
                            </a:solidFill>
                            <a:effectLst/>
                            <a:latin typeface="Cambria Math" panose="02040503050406030204" pitchFamily="18" charset="0"/>
                          </a:rPr>
                          <m:t>𝟐</m:t>
                        </m:r>
                        <m:r>
                          <a:rPr lang="en-US" altLang="zh-CN" sz="2200" b="1" i="1" u="none" strike="noStrike" smtClean="0">
                            <a:solidFill>
                              <a:srgbClr val="2B77C5"/>
                            </a:solidFill>
                            <a:effectLst/>
                            <a:latin typeface="Cambria Math" panose="02040503050406030204" pitchFamily="18" charset="0"/>
                          </a:rPr>
                          <m:t>𝑵</m:t>
                        </m:r>
                      </m:sub>
                    </m:sSub>
                    <m:r>
                      <a:rPr lang="en-US" altLang="zh-CN" sz="2200" b="1" i="1" u="none" strike="noStrike" smtClean="0">
                        <a:solidFill>
                          <a:srgbClr val="2B77C5"/>
                        </a:solidFill>
                        <a:effectLst/>
                        <a:latin typeface="Cambria Math" panose="02040503050406030204" pitchFamily="18" charset="0"/>
                      </a:rPr>
                      <m:t>=</m:t>
                    </m:r>
                    <m:d>
                      <m:dPr>
                        <m:begChr m:val="["/>
                        <m:endChr m:val="]"/>
                        <m:ctrlPr>
                          <a:rPr lang="en-US" altLang="zh-CN" sz="2200" b="1" i="1" u="none" strike="noStrike" smtClean="0">
                            <a:solidFill>
                              <a:srgbClr val="2B77C5"/>
                            </a:solidFill>
                            <a:effectLst/>
                            <a:latin typeface="Cambria Math" panose="02040503050406030204" pitchFamily="18" charset="0"/>
                          </a:rPr>
                        </m:ctrlPr>
                      </m:dPr>
                      <m:e>
                        <m:m>
                          <m:mPr>
                            <m:mcs>
                              <m:mc>
                                <m:mcPr>
                                  <m:count m:val="2"/>
                                  <m:mcJc m:val="center"/>
                                </m:mcPr>
                              </m:mc>
                            </m:mcs>
                            <m:ctrlPr>
                              <a:rPr lang="en-US" altLang="zh-CN" sz="2200" b="1" i="1" u="none" strike="noStrike" smtClean="0">
                                <a:solidFill>
                                  <a:srgbClr val="2B77C5"/>
                                </a:solidFill>
                                <a:effectLst/>
                                <a:latin typeface="Cambria Math" panose="02040503050406030204" pitchFamily="18" charset="0"/>
                              </a:rPr>
                            </m:ctrlPr>
                          </m:mPr>
                          <m:mr>
                            <m:e>
                              <m:sSub>
                                <m:sSubPr>
                                  <m:ctrlPr>
                                    <a:rPr lang="en-US" altLang="zh-CN" sz="2200" b="1" i="1" u="none" strike="noStrike" smtClean="0">
                                      <a:solidFill>
                                        <a:srgbClr val="2B77C5"/>
                                      </a:solidFill>
                                      <a:effectLst/>
                                      <a:latin typeface="Cambria Math" panose="02040503050406030204" pitchFamily="18" charset="0"/>
                                    </a:rPr>
                                  </m:ctrlPr>
                                </m:sSubPr>
                                <m:e>
                                  <m:r>
                                    <m:rPr>
                                      <m:brk m:alnAt="7"/>
                                    </m:rPr>
                                    <a:rPr lang="en-US" altLang="zh-CN" sz="2200" b="1" i="1" u="none" strike="noStrike" smtClean="0">
                                      <a:solidFill>
                                        <a:srgbClr val="2B77C5"/>
                                      </a:solidFill>
                                      <a:effectLst/>
                                      <a:latin typeface="Cambria Math" panose="02040503050406030204" pitchFamily="18" charset="0"/>
                                    </a:rPr>
                                    <m:t>𝑭</m:t>
                                  </m:r>
                                </m:e>
                                <m:sub>
                                  <m:r>
                                    <m:rPr>
                                      <m:brk m:alnAt="7"/>
                                    </m:rPr>
                                    <a:rPr lang="en-US" altLang="zh-CN" sz="2200" b="1" i="1" u="none" strike="noStrike" smtClean="0">
                                      <a:solidFill>
                                        <a:srgbClr val="2B77C5"/>
                                      </a:solidFill>
                                      <a:effectLst/>
                                      <a:latin typeface="Cambria Math" panose="02040503050406030204" pitchFamily="18" charset="0"/>
                                    </a:rPr>
                                    <m:t>𝑵</m:t>
                                  </m:r>
                                </m:sub>
                              </m:sSub>
                            </m:e>
                            <m:e>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𝑫</m:t>
                                  </m:r>
                                </m:e>
                                <m:sub>
                                  <m:r>
                                    <a:rPr lang="en-US" altLang="zh-CN" sz="2200" b="1" i="1" u="none" strike="noStrike" smtClean="0">
                                      <a:solidFill>
                                        <a:srgbClr val="2B77C5"/>
                                      </a:solidFill>
                                      <a:effectLst/>
                                      <a:latin typeface="Cambria Math" panose="02040503050406030204" pitchFamily="18" charset="0"/>
                                    </a:rPr>
                                    <m:t>𝑵</m:t>
                                  </m:r>
                                </m:sub>
                              </m:sSub>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𝑭</m:t>
                                  </m:r>
                                </m:e>
                                <m:sub>
                                  <m:r>
                                    <a:rPr lang="en-US" altLang="zh-CN" sz="2200" b="1" i="1" u="none" strike="noStrike" smtClean="0">
                                      <a:solidFill>
                                        <a:srgbClr val="2B77C5"/>
                                      </a:solidFill>
                                      <a:effectLst/>
                                      <a:latin typeface="Cambria Math" panose="02040503050406030204" pitchFamily="18" charset="0"/>
                                    </a:rPr>
                                    <m:t>𝑵</m:t>
                                  </m:r>
                                </m:sub>
                              </m:sSub>
                            </m:e>
                          </m:mr>
                          <m:mr>
                            <m:e>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𝑭</m:t>
                                  </m:r>
                                </m:e>
                                <m:sub>
                                  <m:r>
                                    <a:rPr lang="en-US" altLang="zh-CN" sz="2200" b="1" i="1" u="none" strike="noStrike" smtClean="0">
                                      <a:solidFill>
                                        <a:srgbClr val="2B77C5"/>
                                      </a:solidFill>
                                      <a:effectLst/>
                                      <a:latin typeface="Cambria Math" panose="02040503050406030204" pitchFamily="18" charset="0"/>
                                    </a:rPr>
                                    <m:t>𝑵</m:t>
                                  </m:r>
                                </m:sub>
                              </m:sSub>
                            </m:e>
                            <m:e>
                              <m:r>
                                <a:rPr lang="en-US" altLang="zh-CN" sz="2200" b="1" i="1" u="none" strike="noStrike" smtClean="0">
                                  <a:solidFill>
                                    <a:srgbClr val="2B77C5"/>
                                  </a:solidFill>
                                  <a:effectLst/>
                                  <a:latin typeface="Cambria Math" panose="02040503050406030204" pitchFamily="18" charset="0"/>
                                </a:rPr>
                                <m:t>−</m:t>
                              </m:r>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𝑫</m:t>
                                  </m:r>
                                </m:e>
                                <m:sub>
                                  <m:r>
                                    <a:rPr lang="en-US" altLang="zh-CN" sz="2200" b="1" i="1" u="none" strike="noStrike" smtClean="0">
                                      <a:solidFill>
                                        <a:srgbClr val="2B77C5"/>
                                      </a:solidFill>
                                      <a:effectLst/>
                                      <a:latin typeface="Cambria Math" panose="02040503050406030204" pitchFamily="18" charset="0"/>
                                    </a:rPr>
                                    <m:t>𝑵</m:t>
                                  </m:r>
                                </m:sub>
                              </m:sSub>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𝑭</m:t>
                                  </m:r>
                                </m:e>
                                <m:sub>
                                  <m:r>
                                    <a:rPr lang="en-US" altLang="zh-CN" sz="2200" b="1" i="1" u="none" strike="noStrike" smtClean="0">
                                      <a:solidFill>
                                        <a:srgbClr val="2B77C5"/>
                                      </a:solidFill>
                                      <a:effectLst/>
                                      <a:latin typeface="Cambria Math" panose="02040503050406030204" pitchFamily="18" charset="0"/>
                                    </a:rPr>
                                    <m:t>𝑵</m:t>
                                  </m:r>
                                </m:sub>
                              </m:sSub>
                            </m:e>
                          </m:mr>
                        </m:m>
                      </m:e>
                    </m:d>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𝒘𝒉𝒆𝒓𝒆</m:t>
                    </m:r>
                    <m:r>
                      <a:rPr lang="en-US" altLang="zh-CN" sz="2200" b="1" i="1" u="none" strike="noStrike" smtClean="0">
                        <a:solidFill>
                          <a:srgbClr val="2B77C5"/>
                        </a:solidFill>
                        <a:effectLst/>
                        <a:latin typeface="Cambria Math" panose="02040503050406030204" pitchFamily="18" charset="0"/>
                      </a:rPr>
                      <m:t> </m:t>
                    </m:r>
                    <m:sSub>
                      <m:sSubPr>
                        <m:ctrlPr>
                          <a:rPr lang="en-US" altLang="zh-CN" sz="2200" b="1" i="1" u="none" strike="noStrike" smtClean="0">
                            <a:solidFill>
                              <a:srgbClr val="2B77C5"/>
                            </a:solidFill>
                            <a:effectLst/>
                            <a:latin typeface="Cambria Math" panose="02040503050406030204" pitchFamily="18" charset="0"/>
                          </a:rPr>
                        </m:ctrlPr>
                      </m:sSubPr>
                      <m:e>
                        <m:r>
                          <a:rPr lang="en-US" altLang="zh-CN" sz="2200" b="1" i="1" u="none" strike="noStrike" smtClean="0">
                            <a:solidFill>
                              <a:srgbClr val="2B77C5"/>
                            </a:solidFill>
                            <a:effectLst/>
                            <a:latin typeface="Cambria Math" panose="02040503050406030204" pitchFamily="18" charset="0"/>
                          </a:rPr>
                          <m:t>𝑫</m:t>
                        </m:r>
                      </m:e>
                      <m:sub>
                        <m:r>
                          <a:rPr lang="en-US" altLang="zh-CN" sz="2200" b="1" i="1" u="none" strike="noStrike" smtClean="0">
                            <a:solidFill>
                              <a:srgbClr val="2B77C5"/>
                            </a:solidFill>
                            <a:effectLst/>
                            <a:latin typeface="Cambria Math" panose="02040503050406030204" pitchFamily="18" charset="0"/>
                          </a:rPr>
                          <m:t>𝑵</m:t>
                        </m:r>
                      </m:sub>
                    </m:sSub>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𝒘𝒊𝒕𝒉</m:t>
                    </m:r>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𝒅𝒊𝒂𝒈𝒏𝒐𝒍</m:t>
                    </m:r>
                    <m:r>
                      <a:rPr lang="en-US" altLang="zh-CN" sz="2200" b="1" i="1" u="none" strike="noStrike" smtClean="0">
                        <a:solidFill>
                          <a:srgbClr val="2B77C5"/>
                        </a:solidFill>
                        <a:effectLst/>
                        <a:latin typeface="Cambria Math" panose="02040503050406030204" pitchFamily="18" charset="0"/>
                      </a:rPr>
                      <m:t> </m:t>
                    </m:r>
                    <m:d>
                      <m:dPr>
                        <m:begChr m:val="["/>
                        <m:endChr m:val="]"/>
                        <m:ctrlPr>
                          <a:rPr lang="en-US" altLang="zh-CN" sz="2200" b="1" i="1" u="none" strike="noStrike" smtClean="0">
                            <a:solidFill>
                              <a:srgbClr val="2B77C5"/>
                            </a:solidFill>
                            <a:effectLst/>
                            <a:latin typeface="Cambria Math" panose="02040503050406030204" pitchFamily="18" charset="0"/>
                          </a:rPr>
                        </m:ctrlPr>
                      </m:dPr>
                      <m:e>
                        <m:r>
                          <a:rPr lang="en-US" altLang="zh-CN" sz="2200" b="1" i="1" u="none" strike="noStrike" smtClean="0">
                            <a:solidFill>
                              <a:srgbClr val="2B77C5"/>
                            </a:solidFill>
                            <a:effectLst/>
                            <a:latin typeface="Cambria Math" panose="02040503050406030204" pitchFamily="18" charset="0"/>
                          </a:rPr>
                          <m:t>𝟏</m:t>
                        </m:r>
                        <m:r>
                          <a:rPr lang="en-US" altLang="zh-CN" sz="2200" b="1" i="1" u="none" strike="noStrike" smtClean="0">
                            <a:solidFill>
                              <a:srgbClr val="2B77C5"/>
                            </a:solidFill>
                            <a:effectLst/>
                            <a:latin typeface="Cambria Math" panose="02040503050406030204" pitchFamily="18" charset="0"/>
                          </a:rPr>
                          <m:t>,</m:t>
                        </m:r>
                        <m:bar>
                          <m:barPr>
                            <m:pos m:val="top"/>
                            <m:ctrlPr>
                              <a:rPr lang="en-US" altLang="zh-CN" sz="2200" b="1" i="1" smtClean="0">
                                <a:solidFill>
                                  <a:schemeClr val="accent5">
                                    <a:lumMod val="75000"/>
                                  </a:schemeClr>
                                </a:solidFill>
                                <a:latin typeface="Cambria Math" panose="02040503050406030204" pitchFamily="18" charset="0"/>
                              </a:rPr>
                            </m:ctrlPr>
                          </m:barPr>
                          <m:e>
                            <m:r>
                              <a:rPr lang="en-US" altLang="zh-CN" sz="2200" b="1" i="1">
                                <a:solidFill>
                                  <a:schemeClr val="accent5">
                                    <a:lumMod val="75000"/>
                                  </a:schemeClr>
                                </a:solidFill>
                                <a:latin typeface="Cambria Math" panose="02040503050406030204" pitchFamily="18" charset="0"/>
                              </a:rPr>
                              <m:t>𝒘</m:t>
                            </m:r>
                          </m:e>
                        </m:bar>
                        <m:r>
                          <a:rPr lang="en-US" altLang="zh-CN" sz="2200" b="1" i="1" smtClean="0">
                            <a:solidFill>
                              <a:schemeClr val="accent5">
                                <a:lumMod val="75000"/>
                              </a:schemeClr>
                            </a:solidFill>
                            <a:latin typeface="Cambria Math" panose="02040503050406030204" pitchFamily="18" charset="0"/>
                          </a:rPr>
                          <m:t>,</m:t>
                        </m:r>
                        <m:sSup>
                          <m:sSupPr>
                            <m:ctrlPr>
                              <a:rPr lang="en-US" altLang="zh-CN" sz="2200" b="1" i="1" smtClean="0">
                                <a:solidFill>
                                  <a:schemeClr val="accent5">
                                    <a:lumMod val="75000"/>
                                  </a:schemeClr>
                                </a:solidFill>
                                <a:latin typeface="Cambria Math" panose="02040503050406030204" pitchFamily="18" charset="0"/>
                              </a:rPr>
                            </m:ctrlPr>
                          </m:sSupPr>
                          <m:e>
                            <m:bar>
                              <m:barPr>
                                <m:pos m:val="top"/>
                                <m:ctrlPr>
                                  <a:rPr lang="en-US" altLang="zh-CN" sz="2200" b="1" i="1">
                                    <a:solidFill>
                                      <a:schemeClr val="accent5">
                                        <a:lumMod val="75000"/>
                                      </a:schemeClr>
                                    </a:solidFill>
                                    <a:latin typeface="Cambria Math" panose="02040503050406030204" pitchFamily="18" charset="0"/>
                                  </a:rPr>
                                </m:ctrlPr>
                              </m:barPr>
                              <m:e>
                                <m:r>
                                  <a:rPr lang="en-US" altLang="zh-CN" sz="2200" b="1" i="1">
                                    <a:solidFill>
                                      <a:schemeClr val="accent5">
                                        <a:lumMod val="75000"/>
                                      </a:schemeClr>
                                    </a:solidFill>
                                    <a:latin typeface="Cambria Math" panose="02040503050406030204" pitchFamily="18" charset="0"/>
                                  </a:rPr>
                                  <m:t>𝒘</m:t>
                                </m:r>
                              </m:e>
                            </m:bar>
                          </m:e>
                          <m:sup>
                            <m:r>
                              <a:rPr lang="en-US" altLang="zh-CN" sz="2200" b="1" i="1" smtClean="0">
                                <a:solidFill>
                                  <a:schemeClr val="accent5">
                                    <a:lumMod val="75000"/>
                                  </a:schemeClr>
                                </a:solidFill>
                                <a:latin typeface="Cambria Math" panose="02040503050406030204" pitchFamily="18" charset="0"/>
                              </a:rPr>
                              <m:t>𝟐</m:t>
                            </m:r>
                          </m:sup>
                        </m:sSup>
                        <m:r>
                          <a:rPr lang="en-US" altLang="zh-CN" sz="2200" b="1" i="1" smtClean="0">
                            <a:solidFill>
                              <a:schemeClr val="accent5">
                                <a:lumMod val="75000"/>
                              </a:schemeClr>
                            </a:solidFill>
                            <a:latin typeface="Cambria Math" panose="02040503050406030204" pitchFamily="18" charset="0"/>
                          </a:rPr>
                          <m:t> ,…,</m:t>
                        </m:r>
                        <m:sSup>
                          <m:sSupPr>
                            <m:ctrlPr>
                              <a:rPr lang="en-US" altLang="zh-CN" sz="2200" b="1" i="1" smtClean="0">
                                <a:solidFill>
                                  <a:schemeClr val="accent5">
                                    <a:lumMod val="75000"/>
                                  </a:schemeClr>
                                </a:solidFill>
                                <a:latin typeface="Cambria Math" panose="02040503050406030204" pitchFamily="18" charset="0"/>
                              </a:rPr>
                            </m:ctrlPr>
                          </m:sSupPr>
                          <m:e>
                            <m:bar>
                              <m:barPr>
                                <m:pos m:val="top"/>
                                <m:ctrlPr>
                                  <a:rPr lang="en-US" altLang="zh-CN" sz="2200" b="1" i="1">
                                    <a:solidFill>
                                      <a:schemeClr val="accent5">
                                        <a:lumMod val="75000"/>
                                      </a:schemeClr>
                                    </a:solidFill>
                                    <a:latin typeface="Cambria Math" panose="02040503050406030204" pitchFamily="18" charset="0"/>
                                  </a:rPr>
                                </m:ctrlPr>
                              </m:barPr>
                              <m:e>
                                <m:r>
                                  <a:rPr lang="en-US" altLang="zh-CN" sz="2200" b="1" i="1">
                                    <a:solidFill>
                                      <a:schemeClr val="accent5">
                                        <a:lumMod val="75000"/>
                                      </a:schemeClr>
                                    </a:solidFill>
                                    <a:latin typeface="Cambria Math" panose="02040503050406030204" pitchFamily="18" charset="0"/>
                                  </a:rPr>
                                  <m:t>𝒘</m:t>
                                </m:r>
                              </m:e>
                            </m:bar>
                          </m:e>
                          <m:sup>
                            <m:r>
                              <a:rPr lang="en-US" altLang="zh-CN" sz="2200" b="1" i="1" smtClean="0">
                                <a:solidFill>
                                  <a:schemeClr val="accent5">
                                    <a:lumMod val="75000"/>
                                  </a:schemeClr>
                                </a:solidFill>
                                <a:latin typeface="Cambria Math" panose="02040503050406030204" pitchFamily="18" charset="0"/>
                              </a:rPr>
                              <m:t>𝑵</m:t>
                            </m:r>
                            <m:r>
                              <a:rPr lang="en-US" altLang="zh-CN" sz="2200" b="1" i="1" smtClean="0">
                                <a:solidFill>
                                  <a:schemeClr val="accent5">
                                    <a:lumMod val="75000"/>
                                  </a:schemeClr>
                                </a:solidFill>
                                <a:latin typeface="Cambria Math" panose="02040503050406030204" pitchFamily="18" charset="0"/>
                              </a:rPr>
                              <m:t>−</m:t>
                            </m:r>
                            <m:r>
                              <a:rPr lang="en-US" altLang="zh-CN" sz="2200" b="1" i="1" smtClean="0">
                                <a:solidFill>
                                  <a:schemeClr val="accent5">
                                    <a:lumMod val="75000"/>
                                  </a:schemeClr>
                                </a:solidFill>
                                <a:latin typeface="Cambria Math" panose="02040503050406030204" pitchFamily="18" charset="0"/>
                              </a:rPr>
                              <m:t>𝟏</m:t>
                            </m:r>
                          </m:sup>
                        </m:sSup>
                      </m:e>
                    </m:d>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𝒂𝒏𝒅</m:t>
                    </m:r>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𝒐𝒕𝒉𝒆𝒓</m:t>
                    </m:r>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𝒂𝒍𝒍</m:t>
                    </m:r>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𝒂𝒓𝒆</m:t>
                    </m:r>
                    <m:r>
                      <a:rPr lang="en-US" altLang="zh-CN" sz="2200" b="1" i="1" u="none" strike="noStrike" smtClean="0">
                        <a:solidFill>
                          <a:srgbClr val="2B77C5"/>
                        </a:solidFill>
                        <a:effectLst/>
                        <a:latin typeface="Cambria Math" panose="02040503050406030204" pitchFamily="18" charset="0"/>
                      </a:rPr>
                      <m:t> </m:t>
                    </m:r>
                    <m:r>
                      <a:rPr lang="en-US" altLang="zh-CN" sz="2200" b="1" i="1" u="none" strike="noStrike" smtClean="0">
                        <a:solidFill>
                          <a:srgbClr val="2B77C5"/>
                        </a:solidFill>
                        <a:effectLst/>
                        <a:latin typeface="Cambria Math" panose="02040503050406030204" pitchFamily="18" charset="0"/>
                      </a:rPr>
                      <m:t>𝒛𝒆𝒓𝒐</m:t>
                    </m:r>
                  </m:oMath>
                </a14:m>
                <a:endParaRPr lang="zh-CN" altLang="en-US" sz="2200" dirty="0"/>
              </a:p>
            </p:txBody>
          </p:sp>
        </mc:Choice>
        <mc:Fallback xmlns="">
          <p:sp>
            <p:nvSpPr>
              <p:cNvPr id="53" name="文本框 52">
                <a:extLst>
                  <a:ext uri="{FF2B5EF4-FFF2-40B4-BE49-F238E27FC236}">
                    <a16:creationId xmlns:a16="http://schemas.microsoft.com/office/drawing/2014/main" id="{62373B16-D0A4-4953-AC71-C6EC5EEB78EC}"/>
                  </a:ext>
                </a:extLst>
              </p:cNvPr>
              <p:cNvSpPr txBox="1">
                <a:spLocks noRot="1" noChangeAspect="1" noMove="1" noResize="1" noEditPoints="1" noAdjustHandles="1" noChangeArrowheads="1" noChangeShapeType="1" noTextEdit="1"/>
              </p:cNvSpPr>
              <p:nvPr/>
            </p:nvSpPr>
            <p:spPr>
              <a:xfrm>
                <a:off x="271696" y="5408797"/>
                <a:ext cx="12796361" cy="1293816"/>
              </a:xfrm>
              <a:prstGeom prst="rect">
                <a:avLst/>
              </a:prstGeom>
              <a:blipFill>
                <a:blip r:embed="rId7"/>
                <a:stretch>
                  <a:fillRect l="-61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3DA2B5B-4E66-45EF-86E9-F4FA9BB318BB}"/>
              </a:ext>
            </a:extLst>
          </p:cNvPr>
          <p:cNvPicPr>
            <a:picLocks noChangeAspect="1"/>
          </p:cNvPicPr>
          <p:nvPr/>
        </p:nvPicPr>
        <p:blipFill>
          <a:blip r:embed="rId8"/>
          <a:stretch>
            <a:fillRect/>
          </a:stretch>
        </p:blipFill>
        <p:spPr>
          <a:xfrm>
            <a:off x="5904568" y="2728896"/>
            <a:ext cx="4465082" cy="3118937"/>
          </a:xfrm>
          <a:prstGeom prst="rect">
            <a:avLst/>
          </a:prstGeom>
        </p:spPr>
      </p:pic>
      <p:grpSp>
        <p:nvGrpSpPr>
          <p:cNvPr id="7" name="组合 6">
            <a:extLst>
              <a:ext uri="{FF2B5EF4-FFF2-40B4-BE49-F238E27FC236}">
                <a16:creationId xmlns:a16="http://schemas.microsoft.com/office/drawing/2014/main" id="{17518925-3BE0-4016-9705-7B4D19BC1BA0}"/>
              </a:ext>
            </a:extLst>
          </p:cNvPr>
          <p:cNvGrpSpPr/>
          <p:nvPr/>
        </p:nvGrpSpPr>
        <p:grpSpPr>
          <a:xfrm>
            <a:off x="493279" y="725155"/>
            <a:ext cx="6470824" cy="1971691"/>
            <a:chOff x="990600" y="772724"/>
            <a:chExt cx="6470824" cy="1971691"/>
          </a:xfrm>
        </p:grpSpPr>
        <p:grpSp>
          <p:nvGrpSpPr>
            <p:cNvPr id="15" name="组合 14">
              <a:extLst>
                <a:ext uri="{FF2B5EF4-FFF2-40B4-BE49-F238E27FC236}">
                  <a16:creationId xmlns:a16="http://schemas.microsoft.com/office/drawing/2014/main" id="{0B535655-8E3B-49E4-B9F8-1583F9A72809}"/>
                </a:ext>
              </a:extLst>
            </p:cNvPr>
            <p:cNvGrpSpPr/>
            <p:nvPr/>
          </p:nvGrpSpPr>
          <p:grpSpPr>
            <a:xfrm>
              <a:off x="1429655" y="772724"/>
              <a:ext cx="6031769" cy="1971691"/>
              <a:chOff x="818622" y="813200"/>
              <a:chExt cx="6031769" cy="1971691"/>
            </a:xfrm>
          </p:grpSpPr>
          <p:pic>
            <p:nvPicPr>
              <p:cNvPr id="16" name="图片 15">
                <a:extLst>
                  <a:ext uri="{FF2B5EF4-FFF2-40B4-BE49-F238E27FC236}">
                    <a16:creationId xmlns:a16="http://schemas.microsoft.com/office/drawing/2014/main" id="{AC675090-03FF-4C84-9B5D-879BD4A06D74}"/>
                  </a:ext>
                </a:extLst>
              </p:cNvPr>
              <p:cNvPicPr>
                <a:picLocks noChangeAspect="1"/>
              </p:cNvPicPr>
              <p:nvPr/>
            </p:nvPicPr>
            <p:blipFill>
              <a:blip r:embed="rId9"/>
              <a:stretch>
                <a:fillRect/>
              </a:stretch>
            </p:blipFill>
            <p:spPr>
              <a:xfrm>
                <a:off x="818622" y="813200"/>
                <a:ext cx="5220154" cy="1965944"/>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FD2D9BF-3621-4147-AA64-233FF7D58C11}"/>
                      </a:ext>
                    </a:extLst>
                  </p:cNvPr>
                  <p:cNvSpPr txBox="1"/>
                  <p:nvPr/>
                </p:nvSpPr>
                <p:spPr>
                  <a:xfrm>
                    <a:off x="5617976" y="955416"/>
                    <a:ext cx="1232415" cy="18294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300" b="0" i="1" smtClean="0">
                                  <a:latin typeface="Cambria Math" panose="02040503050406030204" pitchFamily="18" charset="0"/>
                                </a:rPr>
                              </m:ctrlPr>
                            </m:dPr>
                            <m:e>
                              <m:eqArr>
                                <m:eqArrPr>
                                  <m:ctrlPr>
                                    <a:rPr lang="en-US" altLang="zh-CN" sz="2300" b="0" i="1" smtClean="0">
                                      <a:latin typeface="Cambria Math" panose="02040503050406030204" pitchFamily="18" charset="0"/>
                                    </a:rPr>
                                  </m:ctrlPr>
                                </m:eqArrPr>
                                <m:e>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𝑓</m:t>
                                      </m:r>
                                    </m:e>
                                    <m:sub>
                                      <m:r>
                                        <a:rPr lang="en-US" altLang="zh-CN" sz="2300" b="0" i="1" smtClean="0">
                                          <a:latin typeface="Cambria Math" panose="02040503050406030204" pitchFamily="18" charset="0"/>
                                        </a:rPr>
                                        <m:t>0</m:t>
                                      </m:r>
                                    </m:sub>
                                  </m:sSub>
                                </m:e>
                                <m:e>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𝑓</m:t>
                                      </m:r>
                                    </m:e>
                                    <m:sub>
                                      <m:r>
                                        <a:rPr lang="en-US" altLang="zh-CN" sz="2300" b="0" i="1" smtClean="0">
                                          <a:latin typeface="Cambria Math" panose="02040503050406030204" pitchFamily="18" charset="0"/>
                                        </a:rPr>
                                        <m:t>1</m:t>
                                      </m:r>
                                    </m:sub>
                                  </m:sSub>
                                </m:e>
                                <m:e>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𝑓</m:t>
                                      </m:r>
                                    </m:e>
                                    <m:sub>
                                      <m:r>
                                        <a:rPr lang="en-US" altLang="zh-CN" sz="2300" b="0" i="1" smtClean="0">
                                          <a:latin typeface="Cambria Math" panose="02040503050406030204" pitchFamily="18" charset="0"/>
                                        </a:rPr>
                                        <m:t>2</m:t>
                                      </m:r>
                                    </m:sub>
                                  </m:sSub>
                                </m:e>
                                <m:e>
                                  <m:r>
                                    <a:rPr lang="zh-CN" altLang="en-US" sz="2300" i="1" smtClean="0">
                                      <a:latin typeface="Cambria Math" panose="02040503050406030204" pitchFamily="18" charset="0"/>
                                    </a:rPr>
                                    <m:t>⋮</m:t>
                                  </m:r>
                                </m:e>
                                <m:e>
                                  <m:sSub>
                                    <m:sSubPr>
                                      <m:ctrlPr>
                                        <a:rPr lang="en-US" altLang="zh-CN" sz="2300" b="0" i="1" smtClean="0">
                                          <a:latin typeface="Cambria Math" panose="02040503050406030204" pitchFamily="18" charset="0"/>
                                        </a:rPr>
                                      </m:ctrlPr>
                                    </m:sSubPr>
                                    <m:e>
                                      <m:r>
                                        <a:rPr lang="en-US" altLang="zh-CN" sz="2300" b="0" i="1" smtClean="0">
                                          <a:latin typeface="Cambria Math" panose="02040503050406030204" pitchFamily="18" charset="0"/>
                                        </a:rPr>
                                        <m:t>𝑓</m:t>
                                      </m:r>
                                    </m:e>
                                    <m:sub>
                                      <m:r>
                                        <a:rPr lang="en-US" altLang="zh-CN" sz="2300" b="0" i="1" smtClean="0">
                                          <a:latin typeface="Cambria Math" panose="02040503050406030204" pitchFamily="18" charset="0"/>
                                        </a:rPr>
                                        <m:t>𝑁</m:t>
                                      </m:r>
                                      <m:r>
                                        <a:rPr lang="en-US" altLang="zh-CN" sz="2300" b="0" i="1" smtClean="0">
                                          <a:latin typeface="Cambria Math" panose="02040503050406030204" pitchFamily="18" charset="0"/>
                                        </a:rPr>
                                        <m:t>−1</m:t>
                                      </m:r>
                                    </m:sub>
                                  </m:sSub>
                                </m:e>
                              </m:eqArr>
                            </m:e>
                          </m:d>
                        </m:oMath>
                      </m:oMathPara>
                    </a14:m>
                    <a:endParaRPr lang="en-US" altLang="zh-CN" sz="2300" dirty="0"/>
                  </a:p>
                </p:txBody>
              </p:sp>
            </mc:Choice>
            <mc:Fallback xmlns="">
              <p:sp>
                <p:nvSpPr>
                  <p:cNvPr id="17" name="文本框 16">
                    <a:extLst>
                      <a:ext uri="{FF2B5EF4-FFF2-40B4-BE49-F238E27FC236}">
                        <a16:creationId xmlns:a16="http://schemas.microsoft.com/office/drawing/2014/main" id="{DFD2D9BF-3621-4147-AA64-233FF7D58C11}"/>
                      </a:ext>
                    </a:extLst>
                  </p:cNvPr>
                  <p:cNvSpPr txBox="1">
                    <a:spLocks noRot="1" noChangeAspect="1" noMove="1" noResize="1" noEditPoints="1" noAdjustHandles="1" noChangeArrowheads="1" noChangeShapeType="1" noTextEdit="1"/>
                  </p:cNvSpPr>
                  <p:nvPr/>
                </p:nvSpPr>
                <p:spPr>
                  <a:xfrm>
                    <a:off x="5617976" y="955416"/>
                    <a:ext cx="1232415" cy="1829475"/>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55D85A-2B36-4B43-AA24-C08CC719B0EB}"/>
                    </a:ext>
                  </a:extLst>
                </p:cNvPr>
                <p:cNvSpPr txBox="1"/>
                <p:nvPr/>
              </p:nvSpPr>
              <p:spPr>
                <a:xfrm>
                  <a:off x="990600" y="1475300"/>
                  <a:ext cx="781050"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oMath>
                    </m:oMathPara>
                  </a14:m>
                  <a:endParaRPr lang="zh-CN" altLang="en-US" dirty="0"/>
                </a:p>
              </p:txBody>
            </p:sp>
          </mc:Choice>
          <mc:Fallback xmlns="">
            <p:sp>
              <p:nvSpPr>
                <p:cNvPr id="6" name="文本框 5">
                  <a:extLst>
                    <a:ext uri="{FF2B5EF4-FFF2-40B4-BE49-F238E27FC236}">
                      <a16:creationId xmlns:a16="http://schemas.microsoft.com/office/drawing/2014/main" id="{CC55D85A-2B36-4B43-AA24-C08CC719B0EB}"/>
                    </a:ext>
                  </a:extLst>
                </p:cNvPr>
                <p:cNvSpPr txBox="1">
                  <a:spLocks noRot="1" noChangeAspect="1" noMove="1" noResize="1" noEditPoints="1" noAdjustHandles="1" noChangeArrowheads="1" noChangeShapeType="1" noTextEdit="1"/>
                </p:cNvSpPr>
                <p:nvPr/>
              </p:nvSpPr>
              <p:spPr>
                <a:xfrm>
                  <a:off x="990600" y="1475300"/>
                  <a:ext cx="781050" cy="610936"/>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B54FFC3-032E-4486-B2F9-D40F7059EDAB}"/>
                  </a:ext>
                </a:extLst>
              </p:cNvPr>
              <p:cNvSpPr txBox="1"/>
              <p:nvPr/>
            </p:nvSpPr>
            <p:spPr>
              <a:xfrm>
                <a:off x="7247377" y="1100643"/>
                <a:ext cx="3829195" cy="461665"/>
              </a:xfrm>
              <a:prstGeom prst="rect">
                <a:avLst/>
              </a:prstGeom>
              <a:noFill/>
            </p:spPr>
            <p:txBody>
              <a:bodyPr wrap="square">
                <a:spAutoFit/>
              </a:bodyPr>
              <a:lstStyle/>
              <a:p>
                <a14:m>
                  <m:oMath xmlns:m="http://schemas.openxmlformats.org/officeDocument/2006/math">
                    <m:bar>
                      <m:barPr>
                        <m:pos m:val="top"/>
                        <m:ctrlPr>
                          <a:rPr lang="en-US" altLang="zh-CN" sz="2400" b="1" i="1" smtClean="0">
                            <a:solidFill>
                              <a:schemeClr val="accent1">
                                <a:lumMod val="50000"/>
                              </a:schemeClr>
                            </a:solidFill>
                            <a:latin typeface="Cambria Math" panose="02040503050406030204" pitchFamily="18" charset="0"/>
                            <a:cs typeface="Arial" panose="020B0604020202020204" pitchFamily="34" charset="0"/>
                          </a:rPr>
                        </m:ctrlPr>
                      </m:barPr>
                      <m:e>
                        <m:r>
                          <a:rPr lang="zh-CN" altLang="en-US" sz="2400" b="1" i="0">
                            <a:solidFill>
                              <a:schemeClr val="accent1">
                                <a:lumMod val="50000"/>
                              </a:schemeClr>
                            </a:solidFill>
                            <a:latin typeface="Cambria Math" panose="02040503050406030204" pitchFamily="18" charset="0"/>
                            <a:cs typeface="Arial" panose="020B0604020202020204" pitchFamily="34" charset="0"/>
                          </a:rPr>
                          <m:t>𝛚</m:t>
                        </m:r>
                      </m:e>
                    </m:bar>
                    <m:r>
                      <a:rPr lang="en-US" altLang="zh-CN" sz="2400" b="1" i="0" smtClean="0">
                        <a:solidFill>
                          <a:schemeClr val="accent1">
                            <a:lumMod val="50000"/>
                          </a:schemeClr>
                        </a:solidFill>
                        <a:latin typeface="Cambria Math" panose="02040503050406030204" pitchFamily="18" charset="0"/>
                        <a:cs typeface="Arial" panose="020B0604020202020204" pitchFamily="34" charset="0"/>
                      </a:rPr>
                      <m:t>:</m:t>
                    </m:r>
                  </m:oMath>
                </a14:m>
                <a:r>
                  <a:rPr lang="en-US" altLang="zh-CN" sz="2400" b="1" dirty="0">
                    <a:solidFill>
                      <a:schemeClr val="accent1">
                        <a:lumMod val="50000"/>
                      </a:schemeClr>
                    </a:solidFill>
                    <a:latin typeface="Arial" panose="020B0604020202020204" pitchFamily="34" charset="0"/>
                    <a:cs typeface="Arial" panose="020B0604020202020204" pitchFamily="34" charset="0"/>
                  </a:rPr>
                  <a:t> conjugate</a:t>
                </a:r>
              </a:p>
            </p:txBody>
          </p:sp>
        </mc:Choice>
        <mc:Fallback xmlns="">
          <p:sp>
            <p:nvSpPr>
              <p:cNvPr id="47" name="文本框 46">
                <a:extLst>
                  <a:ext uri="{FF2B5EF4-FFF2-40B4-BE49-F238E27FC236}">
                    <a16:creationId xmlns:a16="http://schemas.microsoft.com/office/drawing/2014/main" id="{DB54FFC3-032E-4486-B2F9-D40F7059EDAB}"/>
                  </a:ext>
                </a:extLst>
              </p:cNvPr>
              <p:cNvSpPr txBox="1">
                <a:spLocks noRot="1" noChangeAspect="1" noMove="1" noResize="1" noEditPoints="1" noAdjustHandles="1" noChangeArrowheads="1" noChangeShapeType="1" noTextEdit="1"/>
              </p:cNvSpPr>
              <p:nvPr/>
            </p:nvSpPr>
            <p:spPr>
              <a:xfrm>
                <a:off x="7247377" y="1100643"/>
                <a:ext cx="3829195" cy="461665"/>
              </a:xfrm>
              <a:prstGeom prst="rect">
                <a:avLst/>
              </a:prstGeom>
              <a:blipFill>
                <a:blip r:embed="rId12"/>
                <a:stretch>
                  <a:fillRect t="-9333"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8B7FF29-14D9-4AFA-9959-78E82769256E}"/>
                  </a:ext>
                </a:extLst>
              </p:cNvPr>
              <p:cNvSpPr txBox="1"/>
              <p:nvPr/>
            </p:nvSpPr>
            <p:spPr>
              <a:xfrm>
                <a:off x="6872212" y="1774382"/>
                <a:ext cx="3994051" cy="470000"/>
              </a:xfrm>
              <a:prstGeom prst="rect">
                <a:avLst/>
              </a:prstGeom>
              <a:noFill/>
            </p:spPr>
            <p:txBody>
              <a:bodyPr wrap="square">
                <a:spAutoFit/>
              </a:bodyPr>
              <a:lstStyle/>
              <a:p>
                <a:r>
                  <a:rPr lang="en-US" altLang="zh-CN" sz="2400" b="1" dirty="0">
                    <a:solidFill>
                      <a:schemeClr val="accent1">
                        <a:lumMod val="50000"/>
                      </a:schemeClr>
                    </a:solidFill>
                    <a:latin typeface="Arial" panose="020B0604020202020204" pitchFamily="34" charset="0"/>
                    <a:cs typeface="Arial" panose="020B0604020202020204" pitchFamily="34" charset="0"/>
                  </a:rPr>
                  <a:t>Total Flops is: </a:t>
                </a:r>
                <a14:m>
                  <m:oMath xmlns:m="http://schemas.openxmlformats.org/officeDocument/2006/math">
                    <m:r>
                      <a:rPr lang="en-US" altLang="zh-CN" sz="2400" b="1" i="0" dirty="0" smtClean="0">
                        <a:solidFill>
                          <a:schemeClr val="accent1">
                            <a:lumMod val="50000"/>
                          </a:schemeClr>
                        </a:solidFill>
                        <a:latin typeface="Cambria Math" panose="02040503050406030204" pitchFamily="18" charset="0"/>
                      </a:rPr>
                      <m:t>𝟐</m:t>
                    </m:r>
                    <m:sSup>
                      <m:sSupPr>
                        <m:ctrlPr>
                          <a:rPr lang="en-US" altLang="zh-CN" sz="2400" b="1" i="1" dirty="0" smtClean="0">
                            <a:solidFill>
                              <a:schemeClr val="accent1">
                                <a:lumMod val="50000"/>
                              </a:schemeClr>
                            </a:solidFill>
                            <a:latin typeface="Cambria Math" panose="02040503050406030204" pitchFamily="18" charset="0"/>
                          </a:rPr>
                        </m:ctrlPr>
                      </m:sSupPr>
                      <m:e>
                        <m:r>
                          <a:rPr lang="en-US" altLang="zh-CN" sz="2400" b="1" i="0" dirty="0" smtClean="0">
                            <a:solidFill>
                              <a:schemeClr val="accent1">
                                <a:lumMod val="50000"/>
                              </a:schemeClr>
                            </a:solidFill>
                            <a:latin typeface="Cambria Math" panose="02040503050406030204" pitchFamily="18" charset="0"/>
                          </a:rPr>
                          <m:t>𝐧</m:t>
                        </m:r>
                      </m:e>
                      <m:sup>
                        <m:r>
                          <a:rPr lang="en-US" altLang="zh-CN" sz="2400" b="1" i="0" dirty="0" smtClean="0">
                            <a:solidFill>
                              <a:schemeClr val="accent1">
                                <a:lumMod val="50000"/>
                              </a:schemeClr>
                            </a:solidFill>
                            <a:latin typeface="Cambria Math" panose="02040503050406030204" pitchFamily="18" charset="0"/>
                          </a:rPr>
                          <m:t>𝟐</m:t>
                        </m:r>
                      </m:sup>
                    </m:sSup>
                    <m:r>
                      <a:rPr lang="en-US" altLang="zh-CN" sz="2400" b="1" i="0" dirty="0" smtClean="0">
                        <a:solidFill>
                          <a:schemeClr val="accent1">
                            <a:lumMod val="50000"/>
                          </a:schemeClr>
                        </a:solidFill>
                        <a:latin typeface="Cambria Math" panose="02040503050406030204" pitchFamily="18" charset="0"/>
                      </a:rPr>
                      <m:t> –</m:t>
                    </m:r>
                    <m:r>
                      <a:rPr lang="en-US" altLang="zh-CN" sz="2400" b="1" i="0" dirty="0" smtClean="0">
                        <a:solidFill>
                          <a:schemeClr val="accent1">
                            <a:lumMod val="50000"/>
                          </a:schemeClr>
                        </a:solidFill>
                        <a:latin typeface="Cambria Math" panose="02040503050406030204" pitchFamily="18" charset="0"/>
                      </a:rPr>
                      <m:t>𝐧</m:t>
                    </m:r>
                  </m:oMath>
                </a14:m>
                <a:endParaRPr lang="zh-CN" altLang="en-US" sz="2400" b="1" dirty="0">
                  <a:solidFill>
                    <a:schemeClr val="accent1">
                      <a:lumMod val="50000"/>
                    </a:schemeClr>
                  </a:solidFill>
                  <a:latin typeface="Arial" panose="020B0604020202020204" pitchFamily="34" charset="0"/>
                  <a:cs typeface="Arial" panose="020B0604020202020204" pitchFamily="34" charset="0"/>
                </a:endParaRPr>
              </a:p>
            </p:txBody>
          </p:sp>
        </mc:Choice>
        <mc:Fallback xmlns="">
          <p:sp>
            <p:nvSpPr>
              <p:cNvPr id="54" name="文本框 53">
                <a:extLst>
                  <a:ext uri="{FF2B5EF4-FFF2-40B4-BE49-F238E27FC236}">
                    <a16:creationId xmlns:a16="http://schemas.microsoft.com/office/drawing/2014/main" id="{28B7FF29-14D9-4AFA-9959-78E82769256E}"/>
                  </a:ext>
                </a:extLst>
              </p:cNvPr>
              <p:cNvSpPr txBox="1">
                <a:spLocks noRot="1" noChangeAspect="1" noMove="1" noResize="1" noEditPoints="1" noAdjustHandles="1" noChangeArrowheads="1" noChangeShapeType="1" noTextEdit="1"/>
              </p:cNvSpPr>
              <p:nvPr/>
            </p:nvSpPr>
            <p:spPr>
              <a:xfrm>
                <a:off x="6872212" y="1774382"/>
                <a:ext cx="3994051" cy="470000"/>
              </a:xfrm>
              <a:prstGeom prst="rect">
                <a:avLst/>
              </a:prstGeom>
              <a:blipFill>
                <a:blip r:embed="rId13"/>
                <a:stretch>
                  <a:fillRect l="-2287" t="-7792" b="-2987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C46BE3A-88F8-42DC-B300-362D88B6B6FA}"/>
                  </a:ext>
                </a:extLst>
              </p:cNvPr>
              <p:cNvSpPr txBox="1"/>
              <p:nvPr/>
            </p:nvSpPr>
            <p:spPr>
              <a:xfrm>
                <a:off x="142921" y="1086289"/>
                <a:ext cx="3244850" cy="7149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𝐹</m:t>
                          </m:r>
                        </m:e>
                        <m:sub>
                          <m:r>
                            <a:rPr lang="en-US" altLang="zh-CN" sz="2200" b="0" i="1" smtClean="0">
                              <a:latin typeface="Cambria Math" panose="02040503050406030204" pitchFamily="18" charset="0"/>
                            </a:rPr>
                            <m:t>𝑁</m:t>
                          </m:r>
                        </m:sub>
                      </m:sSub>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d>
                        <m:dPr>
                          <m:begChr m:val="["/>
                          <m:endChr m:val="]"/>
                          <m:ctrlPr>
                            <a:rPr lang="en-US" altLang="zh-CN" sz="2200" i="1" u="none" strike="noStrike" smtClean="0">
                              <a:solidFill>
                                <a:schemeClr val="tx1"/>
                              </a:solidFill>
                              <a:effectLst/>
                              <a:latin typeface="Cambria Math" panose="02040503050406030204" pitchFamily="18" charset="0"/>
                            </a:rPr>
                          </m:ctrlPr>
                        </m:dPr>
                        <m:e>
                          <m:m>
                            <m:mPr>
                              <m:mcs>
                                <m:mc>
                                  <m:mcPr>
                                    <m:count m:val="2"/>
                                    <m:mcJc m:val="center"/>
                                  </m:mcPr>
                                </m:mc>
                              </m:mcs>
                              <m:ctrlPr>
                                <a:rPr lang="en-US" altLang="zh-CN" sz="2200" i="1" u="none" strike="noStrike" smtClean="0">
                                  <a:solidFill>
                                    <a:schemeClr val="tx1"/>
                                  </a:solidFill>
                                  <a:effectLst/>
                                  <a:latin typeface="Cambria Math" panose="02040503050406030204" pitchFamily="18" charset="0"/>
                                </a:rPr>
                              </m:ctrlPr>
                            </m:mPr>
                            <m:mr>
                              <m:e>
                                <m:sSub>
                                  <m:sSubPr>
                                    <m:ctrlPr>
                                      <a:rPr lang="en-US" altLang="zh-CN" sz="2200" i="1" u="none" strike="noStrike" smtClean="0">
                                        <a:solidFill>
                                          <a:schemeClr val="tx1"/>
                                        </a:solidFill>
                                        <a:effectLst/>
                                        <a:latin typeface="Cambria Math" panose="02040503050406030204" pitchFamily="18" charset="0"/>
                                      </a:rPr>
                                    </m:ctrlPr>
                                  </m:sSubPr>
                                  <m:e>
                                    <m:r>
                                      <m:rPr>
                                        <m:brk m:alnAt="7"/>
                                      </m:rPr>
                                      <a:rPr lang="en-US" altLang="zh-CN" sz="2200" b="0" i="1" u="none" strike="noStrike" smtClean="0">
                                        <a:solidFill>
                                          <a:schemeClr val="tx1"/>
                                        </a:solidFill>
                                        <a:effectLst/>
                                        <a:latin typeface="Cambria Math" panose="02040503050406030204" pitchFamily="18" charset="0"/>
                                      </a:rPr>
                                      <m:t>𝐹</m:t>
                                    </m:r>
                                  </m:e>
                                  <m:sub>
                                    <m:r>
                                      <m:rPr>
                                        <m:brk m:alnAt="7"/>
                                      </m:rPr>
                                      <a:rPr lang="en-US" altLang="zh-CN" sz="2200" b="0" i="1" u="none" strike="noStrike" smtClean="0">
                                        <a:solidFill>
                                          <a:schemeClr val="tx1"/>
                                        </a:solidFill>
                                        <a:effectLst/>
                                        <a:latin typeface="Cambria Math" panose="02040503050406030204" pitchFamily="18" charset="0"/>
                                      </a:rPr>
                                      <m:t>𝑁</m:t>
                                    </m:r>
                                  </m:sub>
                                </m:sSub>
                              </m:e>
                              <m:e>
                                <m:sSub>
                                  <m:sSubPr>
                                    <m:ctrlPr>
                                      <a:rPr lang="en-US" altLang="zh-CN" sz="220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𝐷</m:t>
                                    </m:r>
                                  </m:e>
                                  <m:sub>
                                    <m:r>
                                      <a:rPr lang="en-US" altLang="zh-CN" sz="2200" b="0" i="1" u="none" strike="noStrike" smtClean="0">
                                        <a:solidFill>
                                          <a:schemeClr val="tx1"/>
                                        </a:solidFill>
                                        <a:effectLst/>
                                        <a:latin typeface="Cambria Math" panose="02040503050406030204" pitchFamily="18" charset="0"/>
                                      </a:rPr>
                                      <m:t>𝑁</m:t>
                                    </m:r>
                                  </m:sub>
                                </m:sSub>
                                <m:sSub>
                                  <m:sSubPr>
                                    <m:ctrlPr>
                                      <a:rPr lang="en-US" altLang="zh-CN" sz="220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𝐹</m:t>
                                    </m:r>
                                  </m:e>
                                  <m:sub>
                                    <m:r>
                                      <a:rPr lang="en-US" altLang="zh-CN" sz="2200" b="0" i="1" u="none" strike="noStrike" smtClean="0">
                                        <a:solidFill>
                                          <a:schemeClr val="tx1"/>
                                        </a:solidFill>
                                        <a:effectLst/>
                                        <a:latin typeface="Cambria Math" panose="02040503050406030204" pitchFamily="18" charset="0"/>
                                      </a:rPr>
                                      <m:t>𝑁</m:t>
                                    </m:r>
                                  </m:sub>
                                </m:sSub>
                              </m:e>
                            </m:mr>
                            <m:mr>
                              <m:e>
                                <m:sSub>
                                  <m:sSubPr>
                                    <m:ctrlPr>
                                      <a:rPr lang="en-US" altLang="zh-CN" sz="220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𝐹</m:t>
                                    </m:r>
                                  </m:e>
                                  <m:sub>
                                    <m:r>
                                      <a:rPr lang="en-US" altLang="zh-CN" sz="2200" b="0" i="1" u="none" strike="noStrike" smtClean="0">
                                        <a:solidFill>
                                          <a:schemeClr val="tx1"/>
                                        </a:solidFill>
                                        <a:effectLst/>
                                        <a:latin typeface="Cambria Math" panose="02040503050406030204" pitchFamily="18" charset="0"/>
                                      </a:rPr>
                                      <m:t>𝑁</m:t>
                                    </m:r>
                                  </m:sub>
                                </m:sSub>
                              </m:e>
                              <m:e>
                                <m:r>
                                  <a:rPr lang="en-US" altLang="zh-CN" sz="2200" b="0" i="1" u="none" strike="noStrike" smtClean="0">
                                    <a:solidFill>
                                      <a:schemeClr val="tx1"/>
                                    </a:solidFill>
                                    <a:effectLst/>
                                    <a:latin typeface="Cambria Math" panose="02040503050406030204" pitchFamily="18" charset="0"/>
                                  </a:rPr>
                                  <m:t>−</m:t>
                                </m:r>
                                <m:sSub>
                                  <m:sSubPr>
                                    <m:ctrlPr>
                                      <a:rPr lang="en-US" altLang="zh-CN" sz="220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𝐷</m:t>
                                    </m:r>
                                  </m:e>
                                  <m:sub>
                                    <m:r>
                                      <a:rPr lang="en-US" altLang="zh-CN" sz="2200" b="0" i="1" u="none" strike="noStrike" smtClean="0">
                                        <a:solidFill>
                                          <a:schemeClr val="tx1"/>
                                        </a:solidFill>
                                        <a:effectLst/>
                                        <a:latin typeface="Cambria Math" panose="02040503050406030204" pitchFamily="18" charset="0"/>
                                      </a:rPr>
                                      <m:t>𝑁</m:t>
                                    </m:r>
                                  </m:sub>
                                </m:sSub>
                                <m:sSub>
                                  <m:sSubPr>
                                    <m:ctrlPr>
                                      <a:rPr lang="en-US" altLang="zh-CN" sz="220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𝐹</m:t>
                                    </m:r>
                                  </m:e>
                                  <m:sub>
                                    <m:r>
                                      <a:rPr lang="en-US" altLang="zh-CN" sz="2200" b="0" i="1" u="none" strike="noStrike" smtClean="0">
                                        <a:solidFill>
                                          <a:schemeClr val="tx1"/>
                                        </a:solidFill>
                                        <a:effectLst/>
                                        <a:latin typeface="Cambria Math" panose="02040503050406030204" pitchFamily="18" charset="0"/>
                                      </a:rPr>
                                      <m:t>𝑁</m:t>
                                    </m:r>
                                  </m:sub>
                                </m:sSub>
                              </m:e>
                            </m:mr>
                          </m:m>
                        </m:e>
                      </m:d>
                    </m:oMath>
                  </m:oMathPara>
                </a14:m>
                <a:endParaRPr lang="en-US" altLang="zh-CN" sz="2200" dirty="0"/>
              </a:p>
            </p:txBody>
          </p:sp>
        </mc:Choice>
        <mc:Fallback xmlns="">
          <p:sp>
            <p:nvSpPr>
              <p:cNvPr id="6" name="文本框 5">
                <a:extLst>
                  <a:ext uri="{FF2B5EF4-FFF2-40B4-BE49-F238E27FC236}">
                    <a16:creationId xmlns:a16="http://schemas.microsoft.com/office/drawing/2014/main" id="{DC46BE3A-88F8-42DC-B300-362D88B6B6FA}"/>
                  </a:ext>
                </a:extLst>
              </p:cNvPr>
              <p:cNvSpPr txBox="1">
                <a:spLocks noRot="1" noChangeAspect="1" noMove="1" noResize="1" noEditPoints="1" noAdjustHandles="1" noChangeArrowheads="1" noChangeShapeType="1" noTextEdit="1"/>
              </p:cNvSpPr>
              <p:nvPr/>
            </p:nvSpPr>
            <p:spPr>
              <a:xfrm>
                <a:off x="142921" y="1086289"/>
                <a:ext cx="3244850" cy="7149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FE77C4D-5D01-4A4F-9B86-065F47F483A0}"/>
                  </a:ext>
                </a:extLst>
              </p:cNvPr>
              <p:cNvSpPr txBox="1"/>
              <p:nvPr/>
            </p:nvSpPr>
            <p:spPr>
              <a:xfrm>
                <a:off x="2771564" y="245369"/>
                <a:ext cx="1232415" cy="2765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𝑓</m:t>
                                  </m:r>
                                </m:e>
                                <m:sub>
                                  <m:r>
                                    <a:rPr lang="en-US" altLang="zh-CN" sz="2200" b="0" i="1" smtClean="0">
                                      <a:latin typeface="Cambria Math" panose="02040503050406030204" pitchFamily="18" charset="0"/>
                                    </a:rPr>
                                    <m:t>0</m:t>
                                  </m:r>
                                </m:sub>
                              </m:sSub>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𝑓</m:t>
                                  </m:r>
                                </m:e>
                                <m:sub>
                                  <m:r>
                                    <a:rPr lang="en-US" altLang="zh-CN" sz="2200" b="0" i="1" smtClean="0">
                                      <a:latin typeface="Cambria Math" panose="02040503050406030204" pitchFamily="18" charset="0"/>
                                    </a:rPr>
                                    <m:t>2</m:t>
                                  </m:r>
                                </m:sub>
                              </m:sSub>
                            </m:e>
                            <m:e>
                              <m:r>
                                <a:rPr lang="en-US" altLang="zh-CN" sz="2200" b="0" i="1" smtClean="0">
                                  <a:latin typeface="Cambria Math" panose="02040503050406030204" pitchFamily="18" charset="0"/>
                                  <a:ea typeface="Cambria Math" panose="02040503050406030204" pitchFamily="18" charset="0"/>
                                </a:rPr>
                                <m:t>⋮</m:t>
                              </m:r>
                            </m:e>
                            <m:e>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𝑓</m:t>
                                  </m:r>
                                </m:e>
                                <m:sub>
                                  <m:r>
                                    <a:rPr lang="en-US" altLang="zh-CN" sz="2200" b="0" i="1" smtClean="0">
                                      <a:latin typeface="Cambria Math" panose="02040503050406030204" pitchFamily="18" charset="0"/>
                                      <a:ea typeface="Cambria Math" panose="02040503050406030204" pitchFamily="18" charset="0"/>
                                    </a:rPr>
                                    <m:t>𝑁</m:t>
                                  </m:r>
                                  <m:r>
                                    <a:rPr lang="en-US" altLang="zh-CN" sz="2200" b="0" i="1" smtClean="0">
                                      <a:latin typeface="Cambria Math" panose="02040503050406030204" pitchFamily="18" charset="0"/>
                                      <a:ea typeface="Cambria Math" panose="02040503050406030204" pitchFamily="18" charset="0"/>
                                    </a:rPr>
                                    <m:t>−2</m:t>
                                  </m:r>
                                </m:sub>
                              </m:sSub>
                            </m:e>
                            <m:e>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𝑓</m:t>
                                  </m:r>
                                </m:e>
                                <m:sub>
                                  <m:r>
                                    <a:rPr lang="en-US" altLang="zh-CN" sz="2200" b="0" i="1" smtClean="0">
                                      <a:latin typeface="Cambria Math" panose="02040503050406030204" pitchFamily="18" charset="0"/>
                                      <a:ea typeface="Cambria Math" panose="02040503050406030204" pitchFamily="18" charset="0"/>
                                    </a:rPr>
                                    <m:t>1</m:t>
                                  </m:r>
                                </m:sub>
                              </m:sSub>
                            </m:e>
                            <m:e>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𝑓</m:t>
                                  </m:r>
                                </m:e>
                                <m:sub>
                                  <m:r>
                                    <a:rPr lang="en-US" altLang="zh-CN" sz="2200" b="0" i="1" smtClean="0">
                                      <a:latin typeface="Cambria Math" panose="02040503050406030204" pitchFamily="18" charset="0"/>
                                      <a:ea typeface="Cambria Math" panose="02040503050406030204" pitchFamily="18" charset="0"/>
                                    </a:rPr>
                                    <m:t>3</m:t>
                                  </m:r>
                                </m:sub>
                              </m:sSub>
                            </m:e>
                            <m:e>
                              <m:r>
                                <a:rPr lang="zh-CN" altLang="en-US" sz="2200" i="1" smtClean="0">
                                  <a:latin typeface="Cambria Math" panose="02040503050406030204" pitchFamily="18" charset="0"/>
                                </a:rPr>
                                <m:t>⋮</m:t>
                              </m:r>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𝑓</m:t>
                                  </m:r>
                                </m:e>
                                <m:sub>
                                  <m:r>
                                    <a:rPr lang="en-US" altLang="zh-CN" sz="2200" b="0" i="1" smtClean="0">
                                      <a:latin typeface="Cambria Math" panose="02040503050406030204" pitchFamily="18" charset="0"/>
                                    </a:rPr>
                                    <m:t>𝑁</m:t>
                                  </m:r>
                                  <m:r>
                                    <a:rPr lang="en-US" altLang="zh-CN" sz="2200" b="0" i="1" smtClean="0">
                                      <a:latin typeface="Cambria Math" panose="02040503050406030204" pitchFamily="18" charset="0"/>
                                    </a:rPr>
                                    <m:t>−1</m:t>
                                  </m:r>
                                </m:sub>
                              </m:sSub>
                            </m:e>
                          </m:eqArr>
                        </m:e>
                      </m:d>
                    </m:oMath>
                  </m:oMathPara>
                </a14:m>
                <a:endParaRPr lang="en-US" altLang="zh-CN" sz="2200" dirty="0"/>
              </a:p>
            </p:txBody>
          </p:sp>
        </mc:Choice>
        <mc:Fallback xmlns="">
          <p:sp>
            <p:nvSpPr>
              <p:cNvPr id="7" name="文本框 6">
                <a:extLst>
                  <a:ext uri="{FF2B5EF4-FFF2-40B4-BE49-F238E27FC236}">
                    <a16:creationId xmlns:a16="http://schemas.microsoft.com/office/drawing/2014/main" id="{6FE77C4D-5D01-4A4F-9B86-065F47F483A0}"/>
                  </a:ext>
                </a:extLst>
              </p:cNvPr>
              <p:cNvSpPr txBox="1">
                <a:spLocks noRot="1" noChangeAspect="1" noMove="1" noResize="1" noEditPoints="1" noAdjustHandles="1" noChangeArrowheads="1" noChangeShapeType="1" noTextEdit="1"/>
              </p:cNvSpPr>
              <p:nvPr/>
            </p:nvSpPr>
            <p:spPr>
              <a:xfrm>
                <a:off x="2771564" y="245369"/>
                <a:ext cx="1232415" cy="276575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BB73AAF-56DF-4CBF-988F-C056B6D0E40F}"/>
                  </a:ext>
                </a:extLst>
              </p:cNvPr>
              <p:cNvSpPr txBox="1"/>
              <p:nvPr/>
            </p:nvSpPr>
            <p:spPr>
              <a:xfrm>
                <a:off x="4619928" y="1190140"/>
                <a:ext cx="6881706" cy="1168397"/>
              </a:xfrm>
              <a:prstGeom prst="rect">
                <a:avLst/>
              </a:prstGeom>
              <a:noFill/>
            </p:spPr>
            <p:txBody>
              <a:bodyPr wrap="square">
                <a:spAutoFit/>
              </a:bodyPr>
              <a:lstStyle/>
              <a:p>
                <a14:m>
                  <m:oMath xmlns:m="http://schemas.openxmlformats.org/officeDocument/2006/math">
                    <m:r>
                      <a:rPr lang="en-US" altLang="zh-CN" sz="2200" b="0" i="1" smtClean="0">
                        <a:latin typeface="Cambria Math" panose="02040503050406030204" pitchFamily="18" charset="0"/>
                      </a:rPr>
                      <m:t>=</m:t>
                    </m:r>
                    <m:d>
                      <m:dPr>
                        <m:begChr m:val="["/>
                        <m:endChr m:val="]"/>
                        <m:ctrlPr>
                          <a:rPr lang="en-US" altLang="zh-CN" sz="2200" i="1" u="none" strike="noStrike" smtClean="0">
                            <a:solidFill>
                              <a:schemeClr val="tx1"/>
                            </a:solidFill>
                            <a:effectLst/>
                            <a:latin typeface="Cambria Math" panose="02040503050406030204" pitchFamily="18" charset="0"/>
                          </a:rPr>
                        </m:ctrlPr>
                      </m:dPr>
                      <m:e>
                        <m:m>
                          <m:mPr>
                            <m:mcs>
                              <m:mc>
                                <m:mcPr>
                                  <m:count m:val="2"/>
                                  <m:mcJc m:val="center"/>
                                </m:mcPr>
                              </m:mc>
                            </m:mcs>
                            <m:ctrlPr>
                              <a:rPr lang="en-US" altLang="zh-CN" sz="2200" i="1" u="none" strike="noStrike" smtClean="0">
                                <a:solidFill>
                                  <a:schemeClr val="tx1"/>
                                </a:solidFill>
                                <a:effectLst/>
                                <a:latin typeface="Cambria Math" panose="02040503050406030204" pitchFamily="18" charset="0"/>
                              </a:rPr>
                            </m:ctrlPr>
                          </m:mPr>
                          <m:mr>
                            <m:e>
                              <m:r>
                                <m:rPr>
                                  <m:brk m:alnAt="7"/>
                                </m:rPr>
                                <a:rPr lang="en-US" altLang="zh-CN" sz="2200" b="0" i="1" u="none" strike="noStrike" smtClean="0">
                                  <a:solidFill>
                                    <a:schemeClr val="tx1"/>
                                  </a:solidFill>
                                  <a:effectLst/>
                                  <a:latin typeface="Cambria Math" panose="02040503050406030204" pitchFamily="18" charset="0"/>
                                </a:rPr>
                                <m:t>𝐼</m:t>
                              </m:r>
                            </m:e>
                            <m:e>
                              <m:sSub>
                                <m:sSubPr>
                                  <m:ctrlPr>
                                    <a:rPr lang="en-US" altLang="zh-CN" sz="2200" b="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𝐷</m:t>
                                  </m:r>
                                </m:e>
                                <m:sub>
                                  <m:f>
                                    <m:fPr>
                                      <m:ctrlPr>
                                        <a:rPr lang="en-US" altLang="zh-CN" sz="2200" b="0" i="1" u="none" strike="noStrike" smtClean="0">
                                          <a:solidFill>
                                            <a:schemeClr val="tx1"/>
                                          </a:solidFill>
                                          <a:effectLst/>
                                          <a:latin typeface="Cambria Math" panose="02040503050406030204" pitchFamily="18" charset="0"/>
                                        </a:rPr>
                                      </m:ctrlPr>
                                    </m:fPr>
                                    <m:num>
                                      <m:r>
                                        <a:rPr lang="en-US" altLang="zh-CN" sz="2200" b="0" i="1" u="none" strike="noStrike" smtClean="0">
                                          <a:solidFill>
                                            <a:schemeClr val="tx1"/>
                                          </a:solidFill>
                                          <a:effectLst/>
                                          <a:latin typeface="Cambria Math" panose="02040503050406030204" pitchFamily="18" charset="0"/>
                                        </a:rPr>
                                        <m:t>𝑁</m:t>
                                      </m:r>
                                    </m:num>
                                    <m:den>
                                      <m:r>
                                        <a:rPr lang="en-US" altLang="zh-CN" sz="2200" b="0" i="1" u="none" strike="noStrike" smtClean="0">
                                          <a:solidFill>
                                            <a:schemeClr val="tx1"/>
                                          </a:solidFill>
                                          <a:effectLst/>
                                          <a:latin typeface="Cambria Math" panose="02040503050406030204" pitchFamily="18" charset="0"/>
                                        </a:rPr>
                                        <m:t>2</m:t>
                                      </m:r>
                                    </m:den>
                                  </m:f>
                                </m:sub>
                              </m:sSub>
                            </m:e>
                          </m:mr>
                          <m:mr>
                            <m:e>
                              <m:r>
                                <a:rPr lang="en-US" altLang="zh-CN" sz="2200" i="1" u="none" strike="noStrike" smtClean="0">
                                  <a:solidFill>
                                    <a:schemeClr val="tx1"/>
                                  </a:solidFill>
                                  <a:effectLst/>
                                  <a:latin typeface="Cambria Math" panose="02040503050406030204" pitchFamily="18" charset="0"/>
                                </a:rPr>
                                <m:t>𝐼</m:t>
                              </m:r>
                            </m:e>
                            <m:e>
                              <m:r>
                                <a:rPr lang="en-US" altLang="zh-CN" sz="2200" b="0" i="1" u="none" strike="noStrike" smtClean="0">
                                  <a:solidFill>
                                    <a:schemeClr val="tx1"/>
                                  </a:solidFill>
                                  <a:effectLst/>
                                  <a:latin typeface="Cambria Math" panose="02040503050406030204" pitchFamily="18" charset="0"/>
                                </a:rPr>
                                <m:t>−</m:t>
                              </m:r>
                              <m:sSub>
                                <m:sSubPr>
                                  <m:ctrlPr>
                                    <a:rPr lang="en-US" altLang="zh-CN" sz="2200" b="0" i="1" u="none" strike="noStrike" smtClean="0">
                                      <a:solidFill>
                                        <a:schemeClr val="tx1"/>
                                      </a:solidFill>
                                      <a:effectLst/>
                                      <a:latin typeface="Cambria Math" panose="02040503050406030204" pitchFamily="18" charset="0"/>
                                    </a:rPr>
                                  </m:ctrlPr>
                                </m:sSubPr>
                                <m:e>
                                  <m:r>
                                    <a:rPr lang="en-US" altLang="zh-CN" sz="2200" b="0" i="1" u="none" strike="noStrike" smtClean="0">
                                      <a:solidFill>
                                        <a:schemeClr val="tx1"/>
                                      </a:solidFill>
                                      <a:effectLst/>
                                      <a:latin typeface="Cambria Math" panose="02040503050406030204" pitchFamily="18" charset="0"/>
                                    </a:rPr>
                                    <m:t>𝐷</m:t>
                                  </m:r>
                                </m:e>
                                <m:sub>
                                  <m:f>
                                    <m:fPr>
                                      <m:ctrlPr>
                                        <a:rPr lang="en-US" altLang="zh-CN" sz="2200" b="0" i="1" u="none" strike="noStrike" smtClean="0">
                                          <a:solidFill>
                                            <a:schemeClr val="tx1"/>
                                          </a:solidFill>
                                          <a:effectLst/>
                                          <a:latin typeface="Cambria Math" panose="02040503050406030204" pitchFamily="18" charset="0"/>
                                        </a:rPr>
                                      </m:ctrlPr>
                                    </m:fPr>
                                    <m:num>
                                      <m:r>
                                        <a:rPr lang="en-US" altLang="zh-CN" sz="2200" b="0" i="1" u="none" strike="noStrike" smtClean="0">
                                          <a:solidFill>
                                            <a:schemeClr val="tx1"/>
                                          </a:solidFill>
                                          <a:effectLst/>
                                          <a:latin typeface="Cambria Math" panose="02040503050406030204" pitchFamily="18" charset="0"/>
                                        </a:rPr>
                                        <m:t>𝑁</m:t>
                                      </m:r>
                                    </m:num>
                                    <m:den>
                                      <m:r>
                                        <a:rPr lang="en-US" altLang="zh-CN" sz="2200" b="0" i="1" u="none" strike="noStrike" smtClean="0">
                                          <a:solidFill>
                                            <a:schemeClr val="tx1"/>
                                          </a:solidFill>
                                          <a:effectLst/>
                                          <a:latin typeface="Cambria Math" panose="02040503050406030204" pitchFamily="18" charset="0"/>
                                        </a:rPr>
                                        <m:t>2</m:t>
                                      </m:r>
                                    </m:den>
                                  </m:f>
                                </m:sub>
                              </m:sSub>
                            </m:e>
                          </m:mr>
                        </m:m>
                      </m:e>
                    </m:d>
                    <m:d>
                      <m:dPr>
                        <m:begChr m:val="["/>
                        <m:endChr m:val="]"/>
                        <m:ctrlPr>
                          <a:rPr lang="en-US" altLang="zh-CN" sz="2200" i="1">
                            <a:latin typeface="Cambria Math" panose="02040503050406030204" pitchFamily="18" charset="0"/>
                          </a:rPr>
                        </m:ctrlPr>
                      </m:dPr>
                      <m:e>
                        <m:m>
                          <m:mPr>
                            <m:mcs>
                              <m:mc>
                                <m:mcPr>
                                  <m:count m:val="2"/>
                                  <m:mcJc m:val="center"/>
                                </m:mcPr>
                              </m:mc>
                            </m:mcs>
                            <m:ctrlPr>
                              <a:rPr lang="en-US" altLang="zh-CN" sz="2200" i="1" smtClean="0">
                                <a:latin typeface="Cambria Math" panose="02040503050406030204" pitchFamily="18" charset="0"/>
                              </a:rPr>
                            </m:ctrlPr>
                          </m:mPr>
                          <m:mr>
                            <m:e>
                              <m:sSub>
                                <m:sSubPr>
                                  <m:ctrlPr>
                                    <a:rPr lang="en-US" altLang="zh-CN" sz="2200" b="0" i="1" smtClean="0">
                                      <a:latin typeface="Cambria Math" panose="02040503050406030204" pitchFamily="18" charset="0"/>
                                    </a:rPr>
                                  </m:ctrlPr>
                                </m:sSubPr>
                                <m:e>
                                  <m:r>
                                    <m:rPr>
                                      <m:brk m:alnAt="7"/>
                                    </m:rPr>
                                    <a:rPr lang="en-US" altLang="zh-CN" sz="2200" b="0" i="1" smtClean="0">
                                      <a:latin typeface="Cambria Math" panose="02040503050406030204" pitchFamily="18" charset="0"/>
                                    </a:rPr>
                                    <m:t>𝐹</m:t>
                                  </m:r>
                                </m:e>
                                <m:sub>
                                  <m:f>
                                    <m:fPr>
                                      <m:ctrlPr>
                                        <a:rPr lang="en-US" altLang="zh-CN" sz="2200" b="0" i="1" smtClean="0">
                                          <a:latin typeface="Cambria Math" panose="02040503050406030204" pitchFamily="18" charset="0"/>
                                        </a:rPr>
                                      </m:ctrlPr>
                                    </m:fPr>
                                    <m:num>
                                      <m:r>
                                        <m:rPr>
                                          <m:brk m:alnAt="7"/>
                                        </m:rPr>
                                        <a:rPr lang="en-US" altLang="zh-CN" sz="2200" b="0" i="1" smtClean="0">
                                          <a:latin typeface="Cambria Math" panose="02040503050406030204" pitchFamily="18" charset="0"/>
                                        </a:rPr>
                                        <m:t>𝑁</m:t>
                                      </m:r>
                                    </m:num>
                                    <m:den>
                                      <m:r>
                                        <m:rPr>
                                          <m:brk m:alnAt="7"/>
                                        </m:rPr>
                                        <a:rPr lang="en-US" altLang="zh-CN" sz="2200" b="0" i="1" smtClean="0">
                                          <a:latin typeface="Cambria Math" panose="02040503050406030204" pitchFamily="18" charset="0"/>
                                        </a:rPr>
                                        <m:t>2</m:t>
                                      </m:r>
                                    </m:den>
                                  </m:f>
                                </m:sub>
                              </m:sSub>
                            </m:e>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𝐹</m:t>
                                  </m:r>
                                </m:e>
                                <m:sub>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𝑁</m:t>
                                      </m:r>
                                    </m:num>
                                    <m:den>
                                      <m:r>
                                        <a:rPr lang="en-US" altLang="zh-CN" sz="2200" i="1">
                                          <a:latin typeface="Cambria Math" panose="02040503050406030204" pitchFamily="18" charset="0"/>
                                        </a:rPr>
                                        <m:t>2</m:t>
                                      </m:r>
                                    </m:den>
                                  </m:f>
                                </m:sub>
                              </m:sSub>
                            </m:e>
                          </m:mr>
                        </m:m>
                      </m:e>
                    </m:d>
                  </m:oMath>
                </a14:m>
                <a:r>
                  <a:rPr lang="en-US" altLang="zh-CN" sz="2200" dirty="0"/>
                  <a:t> </a:t>
                </a:r>
                <a14:m>
                  <m:oMath xmlns:m="http://schemas.openxmlformats.org/officeDocument/2006/math">
                    <m:d>
                      <m:dPr>
                        <m:begChr m:val="["/>
                        <m:endChr m:val="]"/>
                        <m:ctrlPr>
                          <a:rPr lang="en-US" altLang="zh-CN" sz="2200" i="1">
                            <a:latin typeface="Cambria Math" panose="02040503050406030204" pitchFamily="18" charset="0"/>
                          </a:rPr>
                        </m:ctrlPr>
                      </m:dPr>
                      <m:e>
                        <m:eqArr>
                          <m:eqArrPr>
                            <m:ctrlPr>
                              <a:rPr lang="en-US" altLang="zh-CN" sz="2200" i="1">
                                <a:latin typeface="Cambria Math" panose="02040503050406030204" pitchFamily="18" charset="0"/>
                              </a:rPr>
                            </m:ctrlPr>
                          </m:eqArrPr>
                          <m:e>
                            <m:sSub>
                              <m:sSubPr>
                                <m:ctrlPr>
                                  <a:rPr lang="en-US" altLang="zh-CN" sz="2200" b="1" i="1" smtClean="0">
                                    <a:solidFill>
                                      <a:srgbClr val="FF0000"/>
                                    </a:solidFill>
                                    <a:latin typeface="Cambria Math" panose="02040503050406030204" pitchFamily="18" charset="0"/>
                                  </a:rPr>
                                </m:ctrlPr>
                              </m:sSubPr>
                              <m:e>
                                <m:r>
                                  <a:rPr lang="en-US" altLang="zh-CN" sz="2200" b="1" i="1" smtClean="0">
                                    <a:solidFill>
                                      <a:srgbClr val="FF0000"/>
                                    </a:solidFill>
                                    <a:latin typeface="Cambria Math" panose="02040503050406030204" pitchFamily="18" charset="0"/>
                                  </a:rPr>
                                  <m:t>𝑿</m:t>
                                </m:r>
                              </m:e>
                              <m:sub>
                                <m:r>
                                  <a:rPr lang="en-US" altLang="zh-CN" sz="2200" b="1" i="1" smtClean="0">
                                    <a:solidFill>
                                      <a:srgbClr val="FF0000"/>
                                    </a:solidFill>
                                    <a:latin typeface="Cambria Math" panose="02040503050406030204" pitchFamily="18" charset="0"/>
                                  </a:rPr>
                                  <m:t>𝒆𝒗𝒆𝒏</m:t>
                                </m:r>
                              </m:sub>
                            </m:sSub>
                          </m:e>
                          <m:e>
                            <m:sSub>
                              <m:sSubPr>
                                <m:ctrlPr>
                                  <a:rPr lang="en-US" altLang="zh-CN" sz="2200" b="1" i="1" smtClean="0">
                                    <a:solidFill>
                                      <a:schemeClr val="accent1">
                                        <a:lumMod val="75000"/>
                                      </a:schemeClr>
                                    </a:solidFill>
                                    <a:latin typeface="Cambria Math" panose="02040503050406030204" pitchFamily="18" charset="0"/>
                                  </a:rPr>
                                </m:ctrlPr>
                              </m:sSubPr>
                              <m:e>
                                <m:r>
                                  <a:rPr lang="en-US" altLang="zh-CN" sz="2200" b="1" i="1" smtClean="0">
                                    <a:solidFill>
                                      <a:schemeClr val="accent1">
                                        <a:lumMod val="75000"/>
                                      </a:schemeClr>
                                    </a:solidFill>
                                    <a:latin typeface="Cambria Math" panose="02040503050406030204" pitchFamily="18" charset="0"/>
                                  </a:rPr>
                                  <m:t>𝑿</m:t>
                                </m:r>
                              </m:e>
                              <m:sub>
                                <m:r>
                                  <a:rPr lang="en-US" altLang="zh-CN" sz="2200" b="1" i="1" smtClean="0">
                                    <a:solidFill>
                                      <a:schemeClr val="accent1">
                                        <a:lumMod val="75000"/>
                                      </a:schemeClr>
                                    </a:solidFill>
                                    <a:latin typeface="Cambria Math" panose="02040503050406030204" pitchFamily="18" charset="0"/>
                                  </a:rPr>
                                  <m:t>𝒐𝒅𝒅</m:t>
                                </m:r>
                              </m:sub>
                            </m:sSub>
                          </m:e>
                        </m:eqArr>
                      </m:e>
                    </m:d>
                    <m:r>
                      <a:rPr lang="en-US" altLang="zh-CN" sz="2200" b="0" i="1" smtClean="0">
                        <a:latin typeface="Cambria Math" panose="02040503050406030204" pitchFamily="18" charset="0"/>
                      </a:rPr>
                      <m:t>=</m:t>
                    </m:r>
                    <m:d>
                      <m:dPr>
                        <m:begChr m:val="["/>
                        <m:endChr m:val="]"/>
                        <m:ctrlPr>
                          <a:rPr lang="en-US" altLang="zh-CN" sz="2200" i="1">
                            <a:latin typeface="Cambria Math" panose="02040503050406030204" pitchFamily="18" charset="0"/>
                          </a:rPr>
                        </m:ctrlPr>
                      </m:dPr>
                      <m:e>
                        <m:m>
                          <m:mPr>
                            <m:mcs>
                              <m:mc>
                                <m:mcPr>
                                  <m:count m:val="2"/>
                                  <m:mcJc m:val="center"/>
                                </m:mcPr>
                              </m:mc>
                            </m:mcs>
                            <m:ctrlPr>
                              <a:rPr lang="en-US" altLang="zh-CN" sz="2200" i="1">
                                <a:latin typeface="Cambria Math" panose="02040503050406030204" pitchFamily="18" charset="0"/>
                              </a:rPr>
                            </m:ctrlPr>
                          </m:mPr>
                          <m:mr>
                            <m:e>
                              <m:r>
                                <m:rPr>
                                  <m:brk m:alnAt="7"/>
                                </m:rPr>
                                <a:rPr lang="en-US" altLang="zh-CN" sz="2200" i="1">
                                  <a:latin typeface="Cambria Math" panose="02040503050406030204" pitchFamily="18" charset="0"/>
                                </a:rPr>
                                <m:t>𝐼</m:t>
                              </m:r>
                            </m:e>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𝐷</m:t>
                                  </m:r>
                                </m:e>
                                <m:sub>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𝑁</m:t>
                                      </m:r>
                                    </m:num>
                                    <m:den>
                                      <m:r>
                                        <a:rPr lang="en-US" altLang="zh-CN" sz="2200" i="1">
                                          <a:latin typeface="Cambria Math" panose="02040503050406030204" pitchFamily="18" charset="0"/>
                                        </a:rPr>
                                        <m:t>2</m:t>
                                      </m:r>
                                    </m:den>
                                  </m:f>
                                </m:sub>
                              </m:sSub>
                            </m:e>
                          </m:mr>
                          <m:mr>
                            <m:e>
                              <m:r>
                                <a:rPr lang="en-US" altLang="zh-CN" sz="2200" i="1">
                                  <a:latin typeface="Cambria Math" panose="02040503050406030204" pitchFamily="18" charset="0"/>
                                </a:rPr>
                                <m:t>𝐼</m:t>
                              </m:r>
                            </m:e>
                            <m:e>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𝐷</m:t>
                                  </m:r>
                                </m:e>
                                <m:sub>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𝑁</m:t>
                                      </m:r>
                                    </m:num>
                                    <m:den>
                                      <m:r>
                                        <a:rPr lang="en-US" altLang="zh-CN" sz="2200" i="1">
                                          <a:latin typeface="Cambria Math" panose="02040503050406030204" pitchFamily="18" charset="0"/>
                                        </a:rPr>
                                        <m:t>2</m:t>
                                      </m:r>
                                    </m:den>
                                  </m:f>
                                </m:sub>
                              </m:sSub>
                            </m:e>
                          </m:mr>
                        </m:m>
                      </m:e>
                    </m:d>
                    <m:r>
                      <m:rPr>
                        <m:nor/>
                      </m:rPr>
                      <a:rPr lang="en-US" altLang="zh-CN" sz="2200" dirty="0"/>
                      <m:t> </m:t>
                    </m:r>
                    <m:d>
                      <m:dPr>
                        <m:begChr m:val="["/>
                        <m:endChr m:val="]"/>
                        <m:ctrlPr>
                          <a:rPr lang="en-US" altLang="zh-CN" sz="2200" i="1">
                            <a:latin typeface="Cambria Math" panose="02040503050406030204" pitchFamily="18" charset="0"/>
                          </a:rPr>
                        </m:ctrlPr>
                      </m:dPr>
                      <m:e>
                        <m:eqArr>
                          <m:eqArrPr>
                            <m:ctrlPr>
                              <a:rPr lang="en-US" altLang="zh-CN" sz="2200" i="1">
                                <a:latin typeface="Cambria Math" panose="02040503050406030204" pitchFamily="18" charset="0"/>
                              </a:rPr>
                            </m:ctrlPr>
                          </m:eqArrPr>
                          <m:e>
                            <m:sSub>
                              <m:sSubPr>
                                <m:ctrlPr>
                                  <a:rPr lang="en-US" altLang="zh-CN" sz="2200" b="0" i="1" smtClean="0">
                                    <a:latin typeface="Cambria Math" panose="02040503050406030204" pitchFamily="18" charset="0"/>
                                  </a:rPr>
                                </m:ctrlPr>
                              </m:sSubPr>
                              <m:e>
                                <m:r>
                                  <m:rPr>
                                    <m:brk m:alnAt="7"/>
                                  </m:rPr>
                                  <a:rPr lang="en-US" altLang="zh-CN" sz="2200" b="0" i="1" smtClean="0">
                                    <a:latin typeface="Cambria Math" panose="02040503050406030204" pitchFamily="18" charset="0"/>
                                  </a:rPr>
                                  <m:t>𝐹</m:t>
                                </m:r>
                              </m:e>
                              <m:sub>
                                <m:f>
                                  <m:fPr>
                                    <m:ctrlPr>
                                      <a:rPr lang="en-US" altLang="zh-CN" sz="2200" b="0" i="1" smtClean="0">
                                        <a:latin typeface="Cambria Math" panose="02040503050406030204" pitchFamily="18" charset="0"/>
                                      </a:rPr>
                                    </m:ctrlPr>
                                  </m:fPr>
                                  <m:num>
                                    <m:r>
                                      <m:rPr>
                                        <m:brk m:alnAt="7"/>
                                      </m:rPr>
                                      <a:rPr lang="en-US" altLang="zh-CN" sz="2200" b="0" i="1" smtClean="0">
                                        <a:latin typeface="Cambria Math" panose="02040503050406030204" pitchFamily="18" charset="0"/>
                                      </a:rPr>
                                      <m:t>𝑁</m:t>
                                    </m:r>
                                  </m:num>
                                  <m:den>
                                    <m:r>
                                      <m:rPr>
                                        <m:brk m:alnAt="7"/>
                                      </m:rPr>
                                      <a:rPr lang="en-US" altLang="zh-CN" sz="2200" b="0" i="1" smtClean="0">
                                        <a:latin typeface="Cambria Math" panose="02040503050406030204" pitchFamily="18" charset="0"/>
                                      </a:rPr>
                                      <m:t>2</m:t>
                                    </m:r>
                                  </m:den>
                                </m:f>
                              </m:sub>
                            </m:sSub>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𝑋</m:t>
                                </m:r>
                              </m:e>
                              <m:sub>
                                <m:r>
                                  <a:rPr lang="en-US" altLang="zh-CN" sz="2200" b="0" i="1" smtClean="0">
                                    <a:latin typeface="Cambria Math" panose="02040503050406030204" pitchFamily="18" charset="0"/>
                                  </a:rPr>
                                  <m:t>𝑒𝑣𝑒𝑛</m:t>
                                </m:r>
                              </m:sub>
                            </m:sSub>
                          </m:e>
                          <m:e>
                            <m:sSub>
                              <m:sSubPr>
                                <m:ctrlPr>
                                  <a:rPr lang="en-US" altLang="zh-CN" sz="2200" b="0" i="1" smtClean="0">
                                    <a:latin typeface="Cambria Math" panose="02040503050406030204" pitchFamily="18" charset="0"/>
                                  </a:rPr>
                                </m:ctrlPr>
                              </m:sSubPr>
                              <m:e>
                                <m:sSub>
                                  <m:sSubPr>
                                    <m:ctrlPr>
                                      <a:rPr lang="en-US" altLang="zh-CN" sz="2200" b="0" i="1" smtClean="0">
                                        <a:latin typeface="Cambria Math" panose="02040503050406030204" pitchFamily="18" charset="0"/>
                                      </a:rPr>
                                    </m:ctrlPr>
                                  </m:sSubPr>
                                  <m:e>
                                    <m:r>
                                      <m:rPr>
                                        <m:brk m:alnAt="7"/>
                                      </m:rPr>
                                      <a:rPr lang="en-US" altLang="zh-CN" sz="2200" b="0" i="1" smtClean="0">
                                        <a:latin typeface="Cambria Math" panose="02040503050406030204" pitchFamily="18" charset="0"/>
                                      </a:rPr>
                                      <m:t>𝐹</m:t>
                                    </m:r>
                                  </m:e>
                                  <m:sub>
                                    <m:f>
                                      <m:fPr>
                                        <m:ctrlPr>
                                          <a:rPr lang="en-US" altLang="zh-CN" sz="2200" b="0" i="1" smtClean="0">
                                            <a:latin typeface="Cambria Math" panose="02040503050406030204" pitchFamily="18" charset="0"/>
                                          </a:rPr>
                                        </m:ctrlPr>
                                      </m:fPr>
                                      <m:num>
                                        <m:r>
                                          <m:rPr>
                                            <m:brk m:alnAt="7"/>
                                          </m:rPr>
                                          <a:rPr lang="en-US" altLang="zh-CN" sz="2200" b="0" i="1" smtClean="0">
                                            <a:latin typeface="Cambria Math" panose="02040503050406030204" pitchFamily="18" charset="0"/>
                                          </a:rPr>
                                          <m:t>𝑁</m:t>
                                        </m:r>
                                      </m:num>
                                      <m:den>
                                        <m:r>
                                          <m:rPr>
                                            <m:brk m:alnAt="7"/>
                                          </m:rPr>
                                          <a:rPr lang="en-US" altLang="zh-CN" sz="2200" b="0" i="1" smtClean="0">
                                            <a:latin typeface="Cambria Math" panose="02040503050406030204" pitchFamily="18" charset="0"/>
                                          </a:rPr>
                                          <m:t>2</m:t>
                                        </m:r>
                                      </m:den>
                                    </m:f>
                                  </m:sub>
                                </m:sSub>
                                <m:r>
                                  <a:rPr lang="en-US" altLang="zh-CN" sz="2200" b="0" i="1" smtClean="0">
                                    <a:latin typeface="Cambria Math" panose="02040503050406030204" pitchFamily="18" charset="0"/>
                                  </a:rPr>
                                  <m:t>𝑋</m:t>
                                </m:r>
                              </m:e>
                              <m:sub>
                                <m:r>
                                  <a:rPr lang="en-US" altLang="zh-CN" sz="2200" b="0" i="1" smtClean="0">
                                    <a:latin typeface="Cambria Math" panose="02040503050406030204" pitchFamily="18" charset="0"/>
                                  </a:rPr>
                                  <m:t>𝑜𝑑𝑑</m:t>
                                </m:r>
                              </m:sub>
                            </m:sSub>
                          </m:e>
                        </m:eqArr>
                      </m:e>
                    </m:d>
                  </m:oMath>
                </a14:m>
                <a:endParaRPr lang="zh-CN" altLang="en-US" sz="2200" dirty="0"/>
              </a:p>
            </p:txBody>
          </p:sp>
        </mc:Choice>
        <mc:Fallback xmlns="">
          <p:sp>
            <p:nvSpPr>
              <p:cNvPr id="11" name="文本框 10">
                <a:extLst>
                  <a:ext uri="{FF2B5EF4-FFF2-40B4-BE49-F238E27FC236}">
                    <a16:creationId xmlns:a16="http://schemas.microsoft.com/office/drawing/2014/main" id="{BBB73AAF-56DF-4CBF-988F-C056B6D0E40F}"/>
                  </a:ext>
                </a:extLst>
              </p:cNvPr>
              <p:cNvSpPr txBox="1">
                <a:spLocks noRot="1" noChangeAspect="1" noMove="1" noResize="1" noEditPoints="1" noAdjustHandles="1" noChangeArrowheads="1" noChangeShapeType="1" noTextEdit="1"/>
              </p:cNvSpPr>
              <p:nvPr/>
            </p:nvSpPr>
            <p:spPr>
              <a:xfrm>
                <a:off x="4619928" y="1190140"/>
                <a:ext cx="6881706" cy="11683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7CDAB36-78CA-44F6-A8E2-3761241230A2}"/>
                  </a:ext>
                </a:extLst>
              </p:cNvPr>
              <p:cNvSpPr txBox="1"/>
              <p:nvPr/>
            </p:nvSpPr>
            <p:spPr>
              <a:xfrm>
                <a:off x="3703813" y="532948"/>
                <a:ext cx="2222500" cy="1173206"/>
              </a:xfrm>
              <a:prstGeom prst="rect">
                <a:avLst/>
              </a:prstGeom>
              <a:noFill/>
            </p:spPr>
            <p:txBody>
              <a:bodyPr wrap="square" rtlCol="0">
                <a:spAutoFit/>
              </a:bodyPr>
              <a:lstStyle/>
              <a:p>
                <a14:m>
                  <m:oMath xmlns:m="http://schemas.openxmlformats.org/officeDocument/2006/math">
                    <m:d>
                      <m:dPr>
                        <m:begChr m:val=""/>
                        <m:endChr m:val="}"/>
                        <m:ctrlPr>
                          <a:rPr lang="en-US" altLang="zh-CN" sz="2200" b="1" i="1" smtClean="0">
                            <a:solidFill>
                              <a:srgbClr val="FF0000"/>
                            </a:solidFill>
                            <a:latin typeface="Cambria Math" panose="02040503050406030204" pitchFamily="18" charset="0"/>
                          </a:rPr>
                        </m:ctrlPr>
                      </m:dPr>
                      <m:e>
                        <m:eqArr>
                          <m:eqArrPr>
                            <m:ctrlPr>
                              <a:rPr lang="en-US" altLang="zh-CN" sz="2200" b="1" i="1" smtClean="0">
                                <a:solidFill>
                                  <a:srgbClr val="FF0000"/>
                                </a:solidFill>
                                <a:latin typeface="Cambria Math" panose="02040503050406030204" pitchFamily="18" charset="0"/>
                              </a:rPr>
                            </m:ctrlPr>
                          </m:eqArrPr>
                          <m:e>
                            <m:r>
                              <a:rPr lang="en-US" altLang="zh-CN" sz="2200" b="1" i="1" smtClean="0">
                                <a:solidFill>
                                  <a:srgbClr val="FF0000"/>
                                </a:solidFill>
                                <a:latin typeface="Cambria Math" panose="02040503050406030204" pitchFamily="18" charset="0"/>
                              </a:rPr>
                              <m:t> </m:t>
                            </m:r>
                          </m:e>
                          <m:e>
                            <m:r>
                              <a:rPr lang="en-US" altLang="zh-CN" sz="2200" b="1" i="1" smtClean="0">
                                <a:solidFill>
                                  <a:srgbClr val="FF0000"/>
                                </a:solidFill>
                                <a:latin typeface="Cambria Math" panose="02040503050406030204" pitchFamily="18" charset="0"/>
                              </a:rPr>
                              <m:t> </m:t>
                            </m:r>
                          </m:e>
                          <m:e>
                            <m:r>
                              <a:rPr lang="en-US" altLang="zh-CN" sz="2200" b="1" i="1" smtClean="0">
                                <a:solidFill>
                                  <a:srgbClr val="FF0000"/>
                                </a:solidFill>
                                <a:latin typeface="Cambria Math" panose="02040503050406030204" pitchFamily="18" charset="0"/>
                              </a:rPr>
                              <m:t> </m:t>
                            </m:r>
                          </m:e>
                          <m:e>
                            <m:r>
                              <a:rPr lang="en-US" altLang="zh-CN" sz="2200" b="1" i="1" smtClean="0">
                                <a:solidFill>
                                  <a:srgbClr val="FF0000"/>
                                </a:solidFill>
                                <a:latin typeface="Cambria Math" panose="02040503050406030204" pitchFamily="18" charset="0"/>
                              </a:rPr>
                              <m:t> </m:t>
                            </m:r>
                          </m:e>
                        </m:eqArr>
                      </m:e>
                    </m:d>
                  </m:oMath>
                </a14:m>
                <a:r>
                  <a:rPr lang="en-US" altLang="zh-CN" sz="2200" b="1" dirty="0">
                    <a:solidFill>
                      <a:srgbClr val="FF0000"/>
                    </a:solidFill>
                  </a:rPr>
                  <a:t> </a:t>
                </a:r>
                <a14:m>
                  <m:oMath xmlns:m="http://schemas.openxmlformats.org/officeDocument/2006/math">
                    <m:sSub>
                      <m:sSubPr>
                        <m:ctrlPr>
                          <a:rPr lang="en-US" altLang="zh-CN" sz="2200" b="1" i="1" dirty="0" smtClean="0">
                            <a:solidFill>
                              <a:srgbClr val="FF0000"/>
                            </a:solidFill>
                            <a:latin typeface="Cambria Math" panose="02040503050406030204" pitchFamily="18" charset="0"/>
                          </a:rPr>
                        </m:ctrlPr>
                      </m:sSubPr>
                      <m:e>
                        <m:r>
                          <a:rPr lang="en-US" altLang="zh-CN" sz="2200" b="1" i="1" dirty="0" smtClean="0">
                            <a:solidFill>
                              <a:srgbClr val="FF0000"/>
                            </a:solidFill>
                            <a:latin typeface="Cambria Math" panose="02040503050406030204" pitchFamily="18" charset="0"/>
                          </a:rPr>
                          <m:t>𝑿</m:t>
                        </m:r>
                      </m:e>
                      <m:sub>
                        <m:r>
                          <a:rPr lang="en-US" altLang="zh-CN" sz="2200" b="1" i="1" dirty="0" smtClean="0">
                            <a:solidFill>
                              <a:srgbClr val="FF0000"/>
                            </a:solidFill>
                            <a:latin typeface="Cambria Math" panose="02040503050406030204" pitchFamily="18" charset="0"/>
                          </a:rPr>
                          <m:t>𝒆𝒗𝒆𝒏</m:t>
                        </m:r>
                      </m:sub>
                    </m:sSub>
                  </m:oMath>
                </a14:m>
                <a:endParaRPr lang="en-US" altLang="zh-CN" sz="2200" b="1" dirty="0">
                  <a:solidFill>
                    <a:srgbClr val="FF0000"/>
                  </a:solidFill>
                </a:endParaRPr>
              </a:p>
            </p:txBody>
          </p:sp>
        </mc:Choice>
        <mc:Fallback xmlns="">
          <p:sp>
            <p:nvSpPr>
              <p:cNvPr id="12" name="文本框 11">
                <a:extLst>
                  <a:ext uri="{FF2B5EF4-FFF2-40B4-BE49-F238E27FC236}">
                    <a16:creationId xmlns:a16="http://schemas.microsoft.com/office/drawing/2014/main" id="{47CDAB36-78CA-44F6-A8E2-3761241230A2}"/>
                  </a:ext>
                </a:extLst>
              </p:cNvPr>
              <p:cNvSpPr txBox="1">
                <a:spLocks noRot="1" noChangeAspect="1" noMove="1" noResize="1" noEditPoints="1" noAdjustHandles="1" noChangeArrowheads="1" noChangeShapeType="1" noTextEdit="1"/>
              </p:cNvSpPr>
              <p:nvPr/>
            </p:nvSpPr>
            <p:spPr>
              <a:xfrm>
                <a:off x="3703813" y="532948"/>
                <a:ext cx="2222500" cy="11732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E5DF506-A3AA-473F-B83B-75FDB1613C4B}"/>
                  </a:ext>
                </a:extLst>
              </p:cNvPr>
              <p:cNvSpPr txBox="1"/>
              <p:nvPr/>
            </p:nvSpPr>
            <p:spPr>
              <a:xfrm>
                <a:off x="3703813" y="1676491"/>
                <a:ext cx="2222500" cy="1173206"/>
              </a:xfrm>
              <a:prstGeom prst="rect">
                <a:avLst/>
              </a:prstGeom>
              <a:noFill/>
            </p:spPr>
            <p:txBody>
              <a:bodyPr wrap="square" rtlCol="0">
                <a:spAutoFit/>
              </a:bodyPr>
              <a:lstStyle/>
              <a:p>
                <a14:m>
                  <m:oMath xmlns:m="http://schemas.openxmlformats.org/officeDocument/2006/math">
                    <m:d>
                      <m:dPr>
                        <m:begChr m:val=""/>
                        <m:endChr m:val="}"/>
                        <m:ctrlPr>
                          <a:rPr lang="en-US" altLang="zh-CN" sz="2200" b="1" i="1" smtClean="0">
                            <a:solidFill>
                              <a:schemeClr val="accent1">
                                <a:lumMod val="75000"/>
                              </a:schemeClr>
                            </a:solidFill>
                            <a:latin typeface="Cambria Math" panose="02040503050406030204" pitchFamily="18" charset="0"/>
                          </a:rPr>
                        </m:ctrlPr>
                      </m:dPr>
                      <m:e>
                        <m:eqArr>
                          <m:eqArrPr>
                            <m:ctrlPr>
                              <a:rPr lang="en-US" altLang="zh-CN" sz="2200" b="1" i="1" smtClean="0">
                                <a:solidFill>
                                  <a:schemeClr val="accent1">
                                    <a:lumMod val="75000"/>
                                  </a:schemeClr>
                                </a:solidFill>
                                <a:latin typeface="Cambria Math" panose="02040503050406030204" pitchFamily="18" charset="0"/>
                              </a:rPr>
                            </m:ctrlPr>
                          </m:eqArrPr>
                          <m:e>
                            <m:r>
                              <a:rPr lang="en-US" altLang="zh-CN" sz="2200" b="1" i="1" smtClean="0">
                                <a:solidFill>
                                  <a:schemeClr val="accent1">
                                    <a:lumMod val="75000"/>
                                  </a:schemeClr>
                                </a:solidFill>
                                <a:latin typeface="Cambria Math" panose="02040503050406030204" pitchFamily="18" charset="0"/>
                              </a:rPr>
                              <m:t> </m:t>
                            </m:r>
                          </m:e>
                          <m:e>
                            <m:r>
                              <a:rPr lang="en-US" altLang="zh-CN" sz="2200" b="1" i="1" smtClean="0">
                                <a:solidFill>
                                  <a:schemeClr val="accent1">
                                    <a:lumMod val="75000"/>
                                  </a:schemeClr>
                                </a:solidFill>
                                <a:latin typeface="Cambria Math" panose="02040503050406030204" pitchFamily="18" charset="0"/>
                              </a:rPr>
                              <m:t> </m:t>
                            </m:r>
                          </m:e>
                          <m:e>
                            <m:r>
                              <a:rPr lang="en-US" altLang="zh-CN" sz="2200" b="1" i="1" smtClean="0">
                                <a:solidFill>
                                  <a:schemeClr val="accent1">
                                    <a:lumMod val="75000"/>
                                  </a:schemeClr>
                                </a:solidFill>
                                <a:latin typeface="Cambria Math" panose="02040503050406030204" pitchFamily="18" charset="0"/>
                              </a:rPr>
                              <m:t> </m:t>
                            </m:r>
                          </m:e>
                          <m:e>
                            <m:r>
                              <a:rPr lang="en-US" altLang="zh-CN" sz="2200" b="1" i="1" smtClean="0">
                                <a:solidFill>
                                  <a:schemeClr val="accent1">
                                    <a:lumMod val="75000"/>
                                  </a:schemeClr>
                                </a:solidFill>
                                <a:latin typeface="Cambria Math" panose="02040503050406030204" pitchFamily="18" charset="0"/>
                              </a:rPr>
                              <m:t> </m:t>
                            </m:r>
                          </m:e>
                        </m:eqArr>
                      </m:e>
                    </m:d>
                  </m:oMath>
                </a14:m>
                <a:r>
                  <a:rPr lang="en-US" altLang="zh-CN" sz="2200" b="1" dirty="0">
                    <a:solidFill>
                      <a:schemeClr val="accent1">
                        <a:lumMod val="75000"/>
                      </a:schemeClr>
                    </a:solidFill>
                  </a:rPr>
                  <a:t> </a:t>
                </a:r>
                <a14:m>
                  <m:oMath xmlns:m="http://schemas.openxmlformats.org/officeDocument/2006/math">
                    <m:sSub>
                      <m:sSubPr>
                        <m:ctrlPr>
                          <a:rPr lang="en-US" altLang="zh-CN" sz="2200" b="1" i="1" dirty="0" smtClean="0">
                            <a:solidFill>
                              <a:schemeClr val="accent1">
                                <a:lumMod val="75000"/>
                              </a:schemeClr>
                            </a:solidFill>
                            <a:latin typeface="Cambria Math" panose="02040503050406030204" pitchFamily="18" charset="0"/>
                          </a:rPr>
                        </m:ctrlPr>
                      </m:sSubPr>
                      <m:e>
                        <m:r>
                          <a:rPr lang="en-US" altLang="zh-CN" sz="2200" b="1" i="1" dirty="0" smtClean="0">
                            <a:solidFill>
                              <a:schemeClr val="accent1">
                                <a:lumMod val="75000"/>
                              </a:schemeClr>
                            </a:solidFill>
                            <a:latin typeface="Cambria Math" panose="02040503050406030204" pitchFamily="18" charset="0"/>
                          </a:rPr>
                          <m:t>𝑿</m:t>
                        </m:r>
                      </m:e>
                      <m:sub>
                        <m:r>
                          <a:rPr lang="en-US" altLang="zh-CN" sz="2200" b="1" i="1" dirty="0" smtClean="0">
                            <a:solidFill>
                              <a:schemeClr val="accent1">
                                <a:lumMod val="75000"/>
                              </a:schemeClr>
                            </a:solidFill>
                            <a:latin typeface="Cambria Math" panose="02040503050406030204" pitchFamily="18" charset="0"/>
                          </a:rPr>
                          <m:t>𝒐𝒅𝒅</m:t>
                        </m:r>
                      </m:sub>
                    </m:sSub>
                  </m:oMath>
                </a14:m>
                <a:endParaRPr lang="en-US" altLang="zh-CN" sz="2200" b="1" dirty="0">
                  <a:solidFill>
                    <a:schemeClr val="accent1">
                      <a:lumMod val="75000"/>
                    </a:schemeClr>
                  </a:solidFill>
                </a:endParaRPr>
              </a:p>
            </p:txBody>
          </p:sp>
        </mc:Choice>
        <mc:Fallback xmlns="">
          <p:sp>
            <p:nvSpPr>
              <p:cNvPr id="13" name="文本框 12">
                <a:extLst>
                  <a:ext uri="{FF2B5EF4-FFF2-40B4-BE49-F238E27FC236}">
                    <a16:creationId xmlns:a16="http://schemas.microsoft.com/office/drawing/2014/main" id="{8E5DF506-A3AA-473F-B83B-75FDB1613C4B}"/>
                  </a:ext>
                </a:extLst>
              </p:cNvPr>
              <p:cNvSpPr txBox="1">
                <a:spLocks noRot="1" noChangeAspect="1" noMove="1" noResize="1" noEditPoints="1" noAdjustHandles="1" noChangeArrowheads="1" noChangeShapeType="1" noTextEdit="1"/>
              </p:cNvSpPr>
              <p:nvPr/>
            </p:nvSpPr>
            <p:spPr>
              <a:xfrm>
                <a:off x="3703813" y="1676491"/>
                <a:ext cx="2222500" cy="11732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D0020F2-9F57-44AF-A6F0-BA8C92B8290B}"/>
                  </a:ext>
                </a:extLst>
              </p:cNvPr>
              <p:cNvSpPr txBox="1"/>
              <p:nvPr/>
            </p:nvSpPr>
            <p:spPr>
              <a:xfrm>
                <a:off x="509999" y="3445154"/>
                <a:ext cx="9691884" cy="2868414"/>
              </a:xfrm>
              <a:prstGeom prst="rect">
                <a:avLst/>
              </a:prstGeom>
              <a:noFill/>
            </p:spPr>
            <p:txBody>
              <a:bodyPr wrap="square">
                <a:spAutoFit/>
              </a:bodyPr>
              <a:lstStyle/>
              <a:p>
                <a:r>
                  <a:rPr lang="en-US" altLang="zh-CN" sz="2200" b="1" dirty="0">
                    <a:latin typeface="Arial" panose="020B0604020202020204" pitchFamily="34" charset="0"/>
                    <a:cs typeface="Arial" panose="020B0604020202020204" pitchFamily="34" charset="0"/>
                  </a:rPr>
                  <a:t>Then we can analyze the flops: </a:t>
                </a:r>
              </a:p>
              <a:p>
                <a:pPr marL="342900" indent="-342900">
                  <a:lnSpc>
                    <a:spcPct val="120000"/>
                  </a:lnSpc>
                  <a:buAutoNum type="arabicPeriod"/>
                </a:pPr>
                <a14:m>
                  <m:oMath xmlns:m="http://schemas.openxmlformats.org/officeDocument/2006/math">
                    <m:sSub>
                      <m:sSubPr>
                        <m:ctrlPr>
                          <a:rPr lang="en-US" altLang="zh-CN" sz="2200" b="0" i="1" smtClean="0">
                            <a:latin typeface="Cambria Math" panose="02040503050406030204" pitchFamily="18" charset="0"/>
                          </a:rPr>
                        </m:ctrlPr>
                      </m:sSubPr>
                      <m:e>
                        <m:r>
                          <m:rPr>
                            <m:brk m:alnAt="7"/>
                          </m:rPr>
                          <a:rPr lang="en-US" altLang="zh-CN" sz="2200" b="0" i="1" smtClean="0">
                            <a:latin typeface="Cambria Math" panose="02040503050406030204" pitchFamily="18" charset="0"/>
                          </a:rPr>
                          <m:t>𝐹</m:t>
                        </m:r>
                      </m:e>
                      <m:sub>
                        <m:f>
                          <m:fPr>
                            <m:ctrlPr>
                              <a:rPr lang="en-US" altLang="zh-CN" sz="2200" b="0" i="1" smtClean="0">
                                <a:latin typeface="Cambria Math" panose="02040503050406030204" pitchFamily="18" charset="0"/>
                              </a:rPr>
                            </m:ctrlPr>
                          </m:fPr>
                          <m:num>
                            <m:r>
                              <m:rPr>
                                <m:brk m:alnAt="7"/>
                              </m:rPr>
                              <a:rPr lang="en-US" altLang="zh-CN" sz="2200" b="0" i="1" smtClean="0">
                                <a:latin typeface="Cambria Math" panose="02040503050406030204" pitchFamily="18" charset="0"/>
                              </a:rPr>
                              <m:t>𝑁</m:t>
                            </m:r>
                          </m:num>
                          <m:den>
                            <m:r>
                              <m:rPr>
                                <m:brk m:alnAt="7"/>
                              </m:rPr>
                              <a:rPr lang="en-US" altLang="zh-CN" sz="2200" b="0" i="1" smtClean="0">
                                <a:latin typeface="Cambria Math" panose="02040503050406030204" pitchFamily="18" charset="0"/>
                              </a:rPr>
                              <m:t>2</m:t>
                            </m:r>
                          </m:den>
                        </m:f>
                      </m:sub>
                    </m:sSub>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𝑋</m:t>
                        </m:r>
                      </m:e>
                      <m:sub>
                        <m:r>
                          <a:rPr lang="en-US" altLang="zh-CN" sz="2200" b="0" i="1" smtClean="0">
                            <a:latin typeface="Cambria Math" panose="02040503050406030204" pitchFamily="18" charset="0"/>
                          </a:rPr>
                          <m:t>𝑒𝑣𝑒𝑛</m:t>
                        </m:r>
                      </m:sub>
                    </m:sSub>
                  </m:oMath>
                </a14:m>
                <a:r>
                  <a:rPr lang="en-US" altLang="zh-CN" sz="2200" dirty="0">
                    <a:latin typeface="Arial" panose="020B0604020202020204" pitchFamily="34" charset="0"/>
                    <a:cs typeface="Arial" panose="020B0604020202020204" pitchFamily="34" charset="0"/>
                  </a:rPr>
                  <a:t> takes </a:t>
                </a:r>
                <a14:m>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𝑛</m:t>
                        </m:r>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𝑛</m:t>
                        </m:r>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𝑛</m:t>
                            </m:r>
                          </m:e>
                          <m:sup>
                            <m:r>
                              <a:rPr lang="en-US" altLang="zh-CN" sz="2200" b="0" i="1" smtClean="0">
                                <a:latin typeface="Cambria Math" panose="02040503050406030204" pitchFamily="18" charset="0"/>
                              </a:rPr>
                              <m:t>2</m:t>
                            </m:r>
                          </m:sup>
                        </m:sSup>
                      </m:num>
                      <m:den>
                        <m:r>
                          <a:rPr lang="en-US" altLang="zh-CN" sz="2200" b="0" i="1" smtClean="0">
                            <a:latin typeface="Cambria Math" panose="02040503050406030204" pitchFamily="18" charset="0"/>
                          </a:rPr>
                          <m:t>4</m:t>
                        </m:r>
                      </m:den>
                    </m:f>
                    <m:r>
                      <a:rPr lang="en-US" altLang="zh-CN" sz="2200" b="0" i="1" smtClean="0">
                        <a:latin typeface="Cambria Math" panose="02040503050406030204" pitchFamily="18" charset="0"/>
                      </a:rPr>
                      <m:t>𝑚𝑢𝑙𝑡𝑖𝑝𝑙𝑖𝑐𝑎𝑡𝑖𝑜𝑛</m:t>
                    </m:r>
                  </m:oMath>
                </a14:m>
                <a:endParaRPr lang="en-US" altLang="zh-CN" sz="2200" b="0" dirty="0">
                  <a:latin typeface="Arial" panose="020B0604020202020204" pitchFamily="34" charset="0"/>
                  <a:cs typeface="Arial" panose="020B0604020202020204" pitchFamily="34" charset="0"/>
                </a:endParaRPr>
              </a:p>
              <a:p>
                <a:pPr marL="342900" indent="-342900">
                  <a:lnSpc>
                    <a:spcPct val="120000"/>
                  </a:lnSpc>
                  <a:buAutoNum type="arabicPeriod"/>
                </a:pPr>
                <a14:m>
                  <m:oMath xmlns:m="http://schemas.openxmlformats.org/officeDocument/2006/math">
                    <m:sSub>
                      <m:sSubPr>
                        <m:ctrlPr>
                          <a:rPr lang="en-US" altLang="zh-CN" sz="2200" b="0" i="1" smtClean="0">
                            <a:latin typeface="Cambria Math" panose="02040503050406030204" pitchFamily="18" charset="0"/>
                          </a:rPr>
                        </m:ctrlPr>
                      </m:sSubPr>
                      <m:e>
                        <m:sSub>
                          <m:sSubPr>
                            <m:ctrlPr>
                              <a:rPr lang="en-US" altLang="zh-CN" sz="2200" b="0" i="1" smtClean="0">
                                <a:latin typeface="Cambria Math" panose="02040503050406030204" pitchFamily="18" charset="0"/>
                              </a:rPr>
                            </m:ctrlPr>
                          </m:sSubPr>
                          <m:e>
                            <m:r>
                              <m:rPr>
                                <m:brk m:alnAt="7"/>
                              </m:rPr>
                              <a:rPr lang="en-US" altLang="zh-CN" sz="2200" b="0" i="1" smtClean="0">
                                <a:latin typeface="Cambria Math" panose="02040503050406030204" pitchFamily="18" charset="0"/>
                              </a:rPr>
                              <m:t>𝐹</m:t>
                            </m:r>
                          </m:e>
                          <m:sub>
                            <m:f>
                              <m:fPr>
                                <m:ctrlPr>
                                  <a:rPr lang="en-US" altLang="zh-CN" sz="2200" b="0" i="1" smtClean="0">
                                    <a:latin typeface="Cambria Math" panose="02040503050406030204" pitchFamily="18" charset="0"/>
                                  </a:rPr>
                                </m:ctrlPr>
                              </m:fPr>
                              <m:num>
                                <m:r>
                                  <m:rPr>
                                    <m:brk m:alnAt="7"/>
                                  </m:rPr>
                                  <a:rPr lang="en-US" altLang="zh-CN" sz="2200" b="0" i="1" smtClean="0">
                                    <a:latin typeface="Cambria Math" panose="02040503050406030204" pitchFamily="18" charset="0"/>
                                  </a:rPr>
                                  <m:t>𝑁</m:t>
                                </m:r>
                              </m:num>
                              <m:den>
                                <m:r>
                                  <m:rPr>
                                    <m:brk m:alnAt="7"/>
                                  </m:rPr>
                                  <a:rPr lang="en-US" altLang="zh-CN" sz="2200" b="0" i="1" smtClean="0">
                                    <a:latin typeface="Cambria Math" panose="02040503050406030204" pitchFamily="18" charset="0"/>
                                  </a:rPr>
                                  <m:t>2</m:t>
                                </m:r>
                              </m:den>
                            </m:f>
                          </m:sub>
                        </m:sSub>
                        <m:r>
                          <a:rPr lang="en-US" altLang="zh-CN" sz="2200" b="0" i="1" smtClean="0">
                            <a:latin typeface="Cambria Math" panose="02040503050406030204" pitchFamily="18" charset="0"/>
                          </a:rPr>
                          <m:t>𝑋</m:t>
                        </m:r>
                      </m:e>
                      <m:sub>
                        <m:r>
                          <a:rPr lang="en-US" altLang="zh-CN" sz="2200" b="0" i="1" smtClean="0">
                            <a:latin typeface="Cambria Math" panose="02040503050406030204" pitchFamily="18" charset="0"/>
                          </a:rPr>
                          <m:t>𝑜𝑑𝑑</m:t>
                        </m:r>
                      </m:sub>
                    </m:sSub>
                  </m:oMath>
                </a14:m>
                <a:r>
                  <a:rPr lang="en-US" altLang="zh-CN" sz="2200" b="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take </a:t>
                </a:r>
                <a14:m>
                  <m:oMath xmlns:m="http://schemas.openxmlformats.org/officeDocument/2006/math">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𝑛</m:t>
                        </m:r>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𝑛</m:t>
                        </m:r>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sSup>
                          <m:sSupPr>
                            <m:ctrlPr>
                              <a:rPr lang="en-US" altLang="zh-CN" sz="2200" b="0" i="1" smtClean="0">
                                <a:latin typeface="Cambria Math" panose="02040503050406030204" pitchFamily="18" charset="0"/>
                              </a:rPr>
                            </m:ctrlPr>
                          </m:sSupPr>
                          <m:e>
                            <m:r>
                              <a:rPr lang="en-US" altLang="zh-CN" sz="2200" b="0" i="1" smtClean="0">
                                <a:latin typeface="Cambria Math" panose="02040503050406030204" pitchFamily="18" charset="0"/>
                              </a:rPr>
                              <m:t>𝑛</m:t>
                            </m:r>
                          </m:e>
                          <m:sup>
                            <m:r>
                              <a:rPr lang="en-US" altLang="zh-CN" sz="2200" b="0" i="1" smtClean="0">
                                <a:latin typeface="Cambria Math" panose="02040503050406030204" pitchFamily="18" charset="0"/>
                              </a:rPr>
                              <m:t>2</m:t>
                            </m:r>
                          </m:sup>
                        </m:sSup>
                      </m:num>
                      <m:den>
                        <m:r>
                          <a:rPr lang="en-US" altLang="zh-CN" sz="2200" b="0" i="1" smtClean="0">
                            <a:latin typeface="Cambria Math" panose="02040503050406030204" pitchFamily="18" charset="0"/>
                          </a:rPr>
                          <m:t>4</m:t>
                        </m:r>
                      </m:den>
                    </m:f>
                    <m:r>
                      <a:rPr lang="en-US" altLang="zh-CN" sz="2200" b="0" i="1" smtClean="0">
                        <a:latin typeface="Cambria Math" panose="02040503050406030204" pitchFamily="18" charset="0"/>
                      </a:rPr>
                      <m:t>𝑚𝑢𝑙𝑡𝑖𝑝𝑙𝑖𝑐𝑎𝑡𝑖𝑜𝑛</m:t>
                    </m:r>
                  </m:oMath>
                </a14:m>
                <a:endParaRPr lang="en-US" altLang="zh-CN" sz="2200" b="0" dirty="0">
                  <a:latin typeface="Arial" panose="020B0604020202020204" pitchFamily="34" charset="0"/>
                  <a:cs typeface="Arial" panose="020B0604020202020204" pitchFamily="34" charset="0"/>
                </a:endParaRPr>
              </a:p>
              <a:p>
                <a:pPr marL="342900" indent="-342900">
                  <a:lnSpc>
                    <a:spcPct val="120000"/>
                  </a:lnSpc>
                  <a:buAutoNum type="arabicPeriod"/>
                </a:pPr>
                <a14:m>
                  <m:oMath xmlns:m="http://schemas.openxmlformats.org/officeDocument/2006/math">
                    <m:r>
                      <a:rPr lang="en-US" altLang="zh-CN" sz="2200" b="0" i="1" smtClean="0">
                        <a:latin typeface="Cambria Math" panose="02040503050406030204" pitchFamily="18" charset="0"/>
                      </a:rPr>
                      <m:t>𝐼</m:t>
                    </m:r>
                    <m:r>
                      <a:rPr lang="en-US" altLang="zh-CN" sz="2200" b="0" i="1" smtClean="0">
                        <a:latin typeface="Cambria Math" panose="02040503050406030204" pitchFamily="18" charset="0"/>
                      </a:rPr>
                      <m:t> </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𝑖𝑑𝑒𝑛𝑡𝑖𝑡𝑦</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𝑚𝑎𝑡𝑟𝑖𝑥</m:t>
                        </m:r>
                      </m:e>
                    </m:d>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𝑎𝑛𝑑</m:t>
                    </m:r>
                    <m:r>
                      <a:rPr lang="en-US" altLang="zh-CN" sz="2200" b="0" i="1" smtClean="0">
                        <a:latin typeface="Cambria Math" panose="02040503050406030204" pitchFamily="18" charset="0"/>
                      </a:rPr>
                      <m:t> </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𝐷</m:t>
                        </m:r>
                      </m:e>
                      <m:sub>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𝑁</m:t>
                            </m:r>
                          </m:num>
                          <m:den>
                            <m:r>
                              <a:rPr lang="en-US" altLang="zh-CN" sz="2200" b="0" i="1" smtClean="0">
                                <a:latin typeface="Cambria Math" panose="02040503050406030204" pitchFamily="18" charset="0"/>
                              </a:rPr>
                              <m:t>2</m:t>
                            </m:r>
                          </m:den>
                        </m:f>
                      </m:sub>
                    </m:sSub>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𝑎𝑟𝑒𝑑𝑖𝑎𝑔𝑜𝑛𝑎𝑙</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𝑚𝑎𝑡𝑟𝑖𝑥</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𝑡𝑎𝑘𝑒𝑠</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𝑡𝑖𝑚𝑒𝑠</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𝑚𝑢𝑙𝑡𝑖𝑝𝑙𝑖𝑐𝑎𝑡𝑖𝑜𝑛</m:t>
                    </m:r>
                  </m:oMath>
                </a14:m>
                <a:endParaRPr lang="en-US" altLang="zh-CN" sz="2200" b="0" dirty="0">
                  <a:latin typeface="Arial" panose="020B0604020202020204" pitchFamily="34" charset="0"/>
                  <a:cs typeface="Arial" panose="020B0604020202020204" pitchFamily="34" charset="0"/>
                </a:endParaRPr>
              </a:p>
              <a:p>
                <a:r>
                  <a:rPr lang="en-US" altLang="zh-CN" sz="2400" b="0" dirty="0">
                    <a:solidFill>
                      <a:srgbClr val="FF0000"/>
                    </a:solidFill>
                    <a:latin typeface="Arial" panose="020B0604020202020204" pitchFamily="34" charset="0"/>
                    <a:cs typeface="Arial" panose="020B0604020202020204" pitchFamily="34" charset="0"/>
                  </a:rPr>
                  <a:t>Totally, it just tak</a:t>
                </a:r>
                <a:r>
                  <a:rPr lang="en-US" altLang="zh-CN" sz="2400" dirty="0">
                    <a:solidFill>
                      <a:srgbClr val="FF0000"/>
                    </a:solidFill>
                    <a:latin typeface="Arial" panose="020B0604020202020204" pitchFamily="34" charset="0"/>
                    <a:cs typeface="Arial" panose="020B0604020202020204" pitchFamily="34" charset="0"/>
                  </a:rPr>
                  <a:t>e </a:t>
                </a:r>
                <a14:m>
                  <m:oMath xmlns:m="http://schemas.openxmlformats.org/officeDocument/2006/math">
                    <m:f>
                      <m:fPr>
                        <m:ctrlPr>
                          <a:rPr lang="en-US" altLang="zh-CN" sz="2400" b="0" i="1" smtClean="0">
                            <a:solidFill>
                              <a:srgbClr val="FF0000"/>
                            </a:solidFill>
                            <a:latin typeface="Cambria Math" panose="02040503050406030204" pitchFamily="18" charset="0"/>
                          </a:rPr>
                        </m:ctrlPr>
                      </m:fPr>
                      <m:num>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𝑛</m:t>
                            </m:r>
                          </m:e>
                          <m:sup>
                            <m:r>
                              <a:rPr lang="en-US" altLang="zh-CN" sz="2400" b="0" i="1" smtClean="0">
                                <a:solidFill>
                                  <a:srgbClr val="FF0000"/>
                                </a:solidFill>
                                <a:latin typeface="Cambria Math" panose="02040503050406030204" pitchFamily="18" charset="0"/>
                              </a:rPr>
                              <m:t>2</m:t>
                            </m:r>
                          </m:sup>
                        </m:sSup>
                      </m:num>
                      <m:den>
                        <m:r>
                          <a:rPr lang="en-US" altLang="zh-CN" sz="2400" b="0" i="1" smtClean="0">
                            <a:solidFill>
                              <a:srgbClr val="FF0000"/>
                            </a:solidFill>
                            <a:latin typeface="Cambria Math" panose="02040503050406030204" pitchFamily="18" charset="0"/>
                          </a:rPr>
                          <m:t>2</m:t>
                        </m:r>
                      </m:den>
                    </m:f>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𝑛</m:t>
                    </m:r>
                    <m:r>
                      <a:rPr lang="en-US" altLang="zh-CN" sz="2400" b="0" i="1" smtClean="0">
                        <a:solidFill>
                          <a:srgbClr val="FF0000"/>
                        </a:solidFill>
                        <a:latin typeface="Cambria Math" panose="02040503050406030204" pitchFamily="18" charset="0"/>
                      </a:rPr>
                      <m:t>  </m:t>
                    </m:r>
                    <m:r>
                      <a:rPr lang="en-US" altLang="zh-CN" sz="2400" b="0" i="1" smtClean="0">
                        <a:solidFill>
                          <a:srgbClr val="FF0000"/>
                        </a:solidFill>
                        <a:latin typeface="Cambria Math" panose="02040503050406030204" pitchFamily="18" charset="0"/>
                      </a:rPr>
                      <m:t>𝑚𝑢𝑙𝑡𝑖𝑝𝑙𝑖𝑐𝑎𝑡𝑖𝑜𝑛</m:t>
                    </m:r>
                  </m:oMath>
                </a14:m>
                <a:endParaRPr lang="en-US" altLang="zh-CN" sz="2400" b="0" dirty="0">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4D0020F2-9F57-44AF-A6F0-BA8C92B8290B}"/>
                  </a:ext>
                </a:extLst>
              </p:cNvPr>
              <p:cNvSpPr txBox="1">
                <a:spLocks noRot="1" noChangeAspect="1" noMove="1" noResize="1" noEditPoints="1" noAdjustHandles="1" noChangeArrowheads="1" noChangeShapeType="1" noTextEdit="1"/>
              </p:cNvSpPr>
              <p:nvPr/>
            </p:nvSpPr>
            <p:spPr>
              <a:xfrm>
                <a:off x="509999" y="3445154"/>
                <a:ext cx="9691884" cy="2868414"/>
              </a:xfrm>
              <a:prstGeom prst="rect">
                <a:avLst/>
              </a:prstGeom>
              <a:blipFill>
                <a:blip r:embed="rId9"/>
                <a:stretch>
                  <a:fillRect l="-1006" t="-1274" r="-4465" b="-10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25401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3D1AC3-FFDC-4BD4-B73E-0C1245AC211E}"/>
              </a:ext>
            </a:extLst>
          </p:cNvPr>
          <p:cNvPicPr>
            <a:picLocks noChangeAspect="1"/>
          </p:cNvPicPr>
          <p:nvPr/>
        </p:nvPicPr>
        <p:blipFill>
          <a:blip r:embed="rId3"/>
          <a:stretch>
            <a:fillRect/>
          </a:stretch>
        </p:blipFill>
        <p:spPr>
          <a:xfrm>
            <a:off x="0" y="0"/>
            <a:ext cx="7199770" cy="3517900"/>
          </a:xfrm>
          <a:prstGeom prst="rect">
            <a:avLst/>
          </a:prstGeom>
        </p:spPr>
      </p:pic>
      <p:pic>
        <p:nvPicPr>
          <p:cNvPr id="5" name="图片 4">
            <a:extLst>
              <a:ext uri="{FF2B5EF4-FFF2-40B4-BE49-F238E27FC236}">
                <a16:creationId xmlns:a16="http://schemas.microsoft.com/office/drawing/2014/main" id="{4617762A-125F-4470-89B9-C11882132ABD}"/>
              </a:ext>
            </a:extLst>
          </p:cNvPr>
          <p:cNvPicPr>
            <a:picLocks noChangeAspect="1"/>
          </p:cNvPicPr>
          <p:nvPr/>
        </p:nvPicPr>
        <p:blipFill>
          <a:blip r:embed="rId4"/>
          <a:stretch>
            <a:fillRect/>
          </a:stretch>
        </p:blipFill>
        <p:spPr>
          <a:xfrm>
            <a:off x="0" y="3517901"/>
            <a:ext cx="7199770" cy="3340100"/>
          </a:xfrm>
          <a:prstGeom prst="rect">
            <a:avLst/>
          </a:prstGeom>
        </p:spPr>
      </p:pic>
      <p:sp>
        <p:nvSpPr>
          <p:cNvPr id="6" name="矩形 5">
            <a:extLst>
              <a:ext uri="{FF2B5EF4-FFF2-40B4-BE49-F238E27FC236}">
                <a16:creationId xmlns:a16="http://schemas.microsoft.com/office/drawing/2014/main" id="{4165D2FC-6944-411D-A52B-01AD1F1E8ACD}"/>
              </a:ext>
            </a:extLst>
          </p:cNvPr>
          <p:cNvSpPr/>
          <p:nvPr/>
        </p:nvSpPr>
        <p:spPr>
          <a:xfrm>
            <a:off x="711650" y="5173280"/>
            <a:ext cx="3967553" cy="7923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cxnSp>
        <p:nvCxnSpPr>
          <p:cNvPr id="7" name="直接连接符 6">
            <a:extLst>
              <a:ext uri="{FF2B5EF4-FFF2-40B4-BE49-F238E27FC236}">
                <a16:creationId xmlns:a16="http://schemas.microsoft.com/office/drawing/2014/main" id="{94824A04-4B63-46D1-A35A-98B01C29E3AD}"/>
              </a:ext>
            </a:extLst>
          </p:cNvPr>
          <p:cNvCxnSpPr>
            <a:cxnSpLocks/>
          </p:cNvCxnSpPr>
          <p:nvPr/>
        </p:nvCxnSpPr>
        <p:spPr>
          <a:xfrm>
            <a:off x="7149908" y="0"/>
            <a:ext cx="0" cy="685800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7B9D9849-86B6-4C5E-BA2C-98A8722217C5}"/>
              </a:ext>
            </a:extLst>
          </p:cNvPr>
          <p:cNvCxnSpPr>
            <a:cxnSpLocks/>
          </p:cNvCxnSpPr>
          <p:nvPr/>
        </p:nvCxnSpPr>
        <p:spPr>
          <a:xfrm flipV="1">
            <a:off x="8896350" y="4864100"/>
            <a:ext cx="381000" cy="2286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40EB7C1-ACF9-454C-ADC9-D9C6B694A77C}"/>
              </a:ext>
            </a:extLst>
          </p:cNvPr>
          <p:cNvSpPr txBox="1"/>
          <p:nvPr/>
        </p:nvSpPr>
        <p:spPr>
          <a:xfrm>
            <a:off x="8738165" y="3714919"/>
            <a:ext cx="2958535" cy="1015663"/>
          </a:xfrm>
          <a:prstGeom prst="rect">
            <a:avLst/>
          </a:prstGeom>
          <a:noFill/>
        </p:spPr>
        <p:txBody>
          <a:bodyPr wrap="square">
            <a:spAutoFit/>
          </a:bodyPr>
          <a:lstStyle/>
          <a:p>
            <a:pPr algn="just"/>
            <a:r>
              <a:rPr lang="en-US" altLang="zh-CN" sz="2000" dirty="0">
                <a:solidFill>
                  <a:srgbClr val="FF0000"/>
                </a:solidFill>
                <a:latin typeface="Arial" panose="020B0604020202020204" pitchFamily="34" charset="0"/>
                <a:cs typeface="Arial" panose="020B0604020202020204" pitchFamily="34" charset="0"/>
              </a:rPr>
              <a:t>Take a large matrix and you recursively evaluate the submatrices</a:t>
            </a:r>
            <a:endParaRPr lang="zh-CN" altLang="en-US" sz="2000" dirty="0">
              <a:solidFill>
                <a:srgbClr val="FF0000"/>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D32CD98D-4753-434A-AB3A-C443F8EE6899}"/>
              </a:ext>
            </a:extLst>
          </p:cNvPr>
          <p:cNvPicPr>
            <a:picLocks noChangeAspect="1"/>
          </p:cNvPicPr>
          <p:nvPr/>
        </p:nvPicPr>
        <p:blipFill>
          <a:blip r:embed="rId5"/>
          <a:stretch>
            <a:fillRect/>
          </a:stretch>
        </p:blipFill>
        <p:spPr>
          <a:xfrm>
            <a:off x="7173363" y="1104900"/>
            <a:ext cx="4994224" cy="5753100"/>
          </a:xfrm>
          <a:prstGeom prst="rect">
            <a:avLst/>
          </a:prstGeom>
        </p:spPr>
      </p:pic>
      <p:pic>
        <p:nvPicPr>
          <p:cNvPr id="11" name="图片 10">
            <a:extLst>
              <a:ext uri="{FF2B5EF4-FFF2-40B4-BE49-F238E27FC236}">
                <a16:creationId xmlns:a16="http://schemas.microsoft.com/office/drawing/2014/main" id="{1CF4D54D-0E72-4AFC-9952-12C3288EFBBA}"/>
              </a:ext>
            </a:extLst>
          </p:cNvPr>
          <p:cNvPicPr>
            <a:picLocks noChangeAspect="1"/>
          </p:cNvPicPr>
          <p:nvPr/>
        </p:nvPicPr>
        <p:blipFill>
          <a:blip r:embed="rId6"/>
          <a:stretch>
            <a:fillRect/>
          </a:stretch>
        </p:blipFill>
        <p:spPr>
          <a:xfrm>
            <a:off x="7173364" y="-1"/>
            <a:ext cx="5018638" cy="1045029"/>
          </a:xfrm>
          <a:prstGeom prst="rect">
            <a:avLst/>
          </a:prstGeom>
        </p:spPr>
      </p:pic>
    </p:spTree>
    <p:extLst>
      <p:ext uri="{BB962C8B-B14F-4D97-AF65-F5344CB8AC3E}">
        <p14:creationId xmlns:p14="http://schemas.microsoft.com/office/powerpoint/2010/main" val="36426734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0FDA3B92-0A91-4AAB-A77B-E381696EA96A}"/>
              </a:ext>
            </a:extLst>
          </p:cNvPr>
          <p:cNvSpPr/>
          <p:nvPr/>
        </p:nvSpPr>
        <p:spPr>
          <a:xfrm>
            <a:off x="5555907" y="2017972"/>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11">
            <a:extLst>
              <a:ext uri="{FF2B5EF4-FFF2-40B4-BE49-F238E27FC236}">
                <a16:creationId xmlns:a16="http://schemas.microsoft.com/office/drawing/2014/main" id="{6D447761-6BE1-4BA5-BD24-9BDB3AEFC5FA}"/>
              </a:ext>
            </a:extLst>
          </p:cNvPr>
          <p:cNvSpPr txBox="1"/>
          <p:nvPr/>
        </p:nvSpPr>
        <p:spPr>
          <a:xfrm>
            <a:off x="5449748" y="2503956"/>
            <a:ext cx="1732894" cy="838691"/>
          </a:xfrm>
          <a:prstGeom prst="rect">
            <a:avLst/>
          </a:prstGeom>
          <a:noFill/>
        </p:spPr>
        <p:txBody>
          <a:bodyPr wrap="square" lIns="68580" tIns="34290" rIns="68580" bIns="34290" rtlCol="0">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02</a:t>
            </a:r>
            <a:endParaRPr kumimoji="0" lang="zh-CN" altLang="en-US" sz="5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ea"/>
                <a:sym typeface="+mn-lt"/>
              </a:rPr>
              <a:t>PART </a:t>
            </a:r>
          </a:p>
        </p:txBody>
      </p:sp>
      <p:sp>
        <p:nvSpPr>
          <p:cNvPr id="2" name="文本框 1">
            <a:extLst>
              <a:ext uri="{FF2B5EF4-FFF2-40B4-BE49-F238E27FC236}">
                <a16:creationId xmlns:a16="http://schemas.microsoft.com/office/drawing/2014/main" id="{823C4BFD-E69F-4B47-B864-93DB31EA4058}"/>
              </a:ext>
            </a:extLst>
          </p:cNvPr>
          <p:cNvSpPr txBox="1"/>
          <p:nvPr/>
        </p:nvSpPr>
        <p:spPr>
          <a:xfrm>
            <a:off x="3200400" y="3848100"/>
            <a:ext cx="6200775" cy="1200329"/>
          </a:xfrm>
          <a:prstGeom prst="rect">
            <a:avLst/>
          </a:prstGeom>
          <a:noFill/>
        </p:spPr>
        <p:txBody>
          <a:bodyPr wrap="square" rtlCol="0">
            <a:spAutoFit/>
          </a:bodyPr>
          <a:lstStyle/>
          <a:p>
            <a:pPr algn="ctr"/>
            <a:r>
              <a:rPr lang="en-US" altLang="zh-CN" sz="3600" b="1" dirty="0">
                <a:solidFill>
                  <a:schemeClr val="tx2"/>
                </a:solidFill>
              </a:rPr>
              <a:t>An application of FT</a:t>
            </a:r>
            <a:br>
              <a:rPr lang="en-US" altLang="zh-CN" sz="3600" b="1" dirty="0">
                <a:solidFill>
                  <a:schemeClr val="tx2"/>
                </a:solidFill>
              </a:rPr>
            </a:br>
            <a:r>
              <a:rPr lang="en-US" altLang="zh-CN" sz="3600" b="1" dirty="0">
                <a:solidFill>
                  <a:schemeClr val="tx2"/>
                </a:solidFill>
              </a:rPr>
              <a:t>De-noise of image</a:t>
            </a:r>
            <a:endParaRPr lang="zh-CN" altLang="en-US" sz="3600" b="1" dirty="0">
              <a:solidFill>
                <a:schemeClr val="tx2"/>
              </a:solidFill>
            </a:endParaRPr>
          </a:p>
        </p:txBody>
      </p:sp>
    </p:spTree>
    <p:extLst>
      <p:ext uri="{BB962C8B-B14F-4D97-AF65-F5344CB8AC3E}">
        <p14:creationId xmlns:p14="http://schemas.microsoft.com/office/powerpoint/2010/main" val="15050862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6" y="143050"/>
            <a:ext cx="9084034"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2 general kinds of filter for de-noise</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6" y="1343706"/>
            <a:ext cx="9084034" cy="3693319"/>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tx2"/>
                </a:solidFill>
              </a:rPr>
              <a:t>Removing noise in space domain</a:t>
            </a:r>
          </a:p>
          <a:p>
            <a:pPr marL="285750" indent="-285750">
              <a:buFont typeface="Arial" panose="020B0604020202020204" pitchFamily="34" charset="0"/>
              <a:buChar char="•"/>
            </a:pPr>
            <a:r>
              <a:rPr lang="en-US" altLang="zh-CN" sz="3600" dirty="0">
                <a:solidFill>
                  <a:schemeClr val="tx2"/>
                </a:solidFill>
              </a:rPr>
              <a:t>Mean filter</a:t>
            </a:r>
          </a:p>
          <a:p>
            <a:pPr marL="285750" indent="-285750">
              <a:buFont typeface="Arial" panose="020B0604020202020204" pitchFamily="34" charset="0"/>
              <a:buChar char="•"/>
            </a:pPr>
            <a:r>
              <a:rPr lang="en-US" altLang="zh-CN" sz="3600" dirty="0">
                <a:solidFill>
                  <a:schemeClr val="tx2"/>
                </a:solidFill>
              </a:rPr>
              <a:t>Median filter</a:t>
            </a:r>
          </a:p>
          <a:p>
            <a:pPr marL="285750" indent="-285750">
              <a:buFont typeface="Arial" panose="020B0604020202020204" pitchFamily="34" charset="0"/>
              <a:buChar char="•"/>
            </a:pPr>
            <a:r>
              <a:rPr lang="en-US" altLang="zh-CN" sz="3600" dirty="0">
                <a:solidFill>
                  <a:schemeClr val="tx2"/>
                </a:solidFill>
              </a:rPr>
              <a:t>Wiener filter</a:t>
            </a:r>
          </a:p>
          <a:p>
            <a:r>
              <a:rPr lang="en-US" altLang="zh-CN" sz="4000" b="1" dirty="0">
                <a:solidFill>
                  <a:schemeClr val="tx2"/>
                </a:solidFill>
              </a:rPr>
              <a:t>Removing noise in frequency domain</a:t>
            </a:r>
          </a:p>
          <a:p>
            <a:pPr marL="285750" indent="-285750">
              <a:buFont typeface="Arial" panose="020B0604020202020204" pitchFamily="34" charset="0"/>
              <a:buChar char="•"/>
            </a:pPr>
            <a:r>
              <a:rPr lang="en-US" altLang="zh-CN" sz="3600" dirty="0">
                <a:solidFill>
                  <a:schemeClr val="tx2"/>
                </a:solidFill>
              </a:rPr>
              <a:t>Gaussian lowpass filter</a:t>
            </a:r>
          </a:p>
          <a:p>
            <a:pPr marL="285750" indent="-285750">
              <a:buFont typeface="Arial" panose="020B0604020202020204" pitchFamily="34" charset="0"/>
              <a:buChar char="•"/>
            </a:pPr>
            <a:r>
              <a:rPr lang="en-US" altLang="zh-CN" sz="3600" dirty="0">
                <a:solidFill>
                  <a:schemeClr val="tx2"/>
                </a:solidFill>
              </a:rPr>
              <a:t>Butterworth lowpass filter</a:t>
            </a:r>
            <a:endParaRPr lang="zh-CN" altLang="en-US" sz="360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960790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How can we apply filter to color image</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674674"/>
            <a:ext cx="9084034" cy="1754326"/>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tx2"/>
                </a:solidFill>
              </a:rPr>
              <a:t>3 channels for color image</a:t>
            </a:r>
          </a:p>
          <a:p>
            <a:pPr marL="571500" indent="-571500">
              <a:buFont typeface="Arial" panose="020B0604020202020204" pitchFamily="34" charset="0"/>
              <a:buChar char="•"/>
            </a:pPr>
            <a:r>
              <a:rPr lang="en-US" altLang="zh-CN" sz="4000" b="1" dirty="0">
                <a:solidFill>
                  <a:schemeClr val="tx2"/>
                </a:solidFill>
              </a:rPr>
              <a:t>Filter them respectively</a:t>
            </a:r>
          </a:p>
          <a:p>
            <a:pPr marL="571500" indent="-571500">
              <a:buFont typeface="Arial" panose="020B0604020202020204" pitchFamily="34" charset="0"/>
              <a:buChar char="•"/>
            </a:pPr>
            <a:r>
              <a:rPr lang="en-US" altLang="zh-CN" sz="4000" b="1" dirty="0">
                <a:solidFill>
                  <a:schemeClr val="tx2"/>
                </a:solidFill>
              </a:rPr>
              <a:t>Concatenate them after filtering</a:t>
            </a:r>
            <a:endParaRPr lang="zh-CN" altLang="en-US" sz="3600" dirty="0">
              <a:solidFill>
                <a:schemeClr val="tx2"/>
              </a:solidFill>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025" y="3615585"/>
            <a:ext cx="4514850" cy="2933700"/>
          </a:xfrm>
          <a:prstGeom prst="rect">
            <a:avLst/>
          </a:prstGeom>
        </p:spPr>
      </p:pic>
    </p:spTree>
    <p:extLst>
      <p:ext uri="{BB962C8B-B14F-4D97-AF65-F5344CB8AC3E}">
        <p14:creationId xmlns:p14="http://schemas.microsoft.com/office/powerpoint/2010/main" val="24870885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6" y="143050"/>
            <a:ext cx="9084034"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Principle of Gaussian lowpass filter</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9703159"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The transfer function for Gaussian lowpass filter</a:t>
            </a:r>
            <a:endParaRPr lang="zh-CN" altLang="en-US" sz="3600" dirty="0">
              <a:solidFill>
                <a:schemeClr val="tx2"/>
              </a:solidFill>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9663264D-5202-40B9-9369-AB4CBBD4B69C}"/>
                  </a:ext>
                </a:extLst>
              </p:cNvPr>
              <p:cNvSpPr txBox="1">
                <a:spLocks/>
              </p:cNvSpPr>
              <p:nvPr/>
            </p:nvSpPr>
            <p:spPr>
              <a:xfrm>
                <a:off x="479065" y="2928557"/>
                <a:ext cx="9703159" cy="1667636"/>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𝐻</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e>
                      </m:d>
                      <m:r>
                        <a:rPr lang="en-US" altLang="zh-CN" sz="3600" b="0" i="1" smtClean="0">
                          <a:solidFill>
                            <a:schemeClr val="tx2"/>
                          </a:solidFill>
                          <a:latin typeface="Cambria Math" panose="02040503050406030204" pitchFamily="18" charset="0"/>
                        </a:rPr>
                        <m:t>=</m:t>
                      </m:r>
                      <m:sSup>
                        <m:sSupPr>
                          <m:ctrlPr>
                            <a:rPr lang="en-US" altLang="zh-CN" sz="3600" b="0" i="1" smtClean="0">
                              <a:solidFill>
                                <a:schemeClr val="tx2"/>
                              </a:solidFill>
                              <a:latin typeface="Cambria Math" panose="02040503050406030204" pitchFamily="18" charset="0"/>
                            </a:rPr>
                          </m:ctrlPr>
                        </m:sSupPr>
                        <m:e>
                          <m:r>
                            <a:rPr lang="en-US" altLang="zh-CN" sz="3600" b="0" i="1" smtClean="0">
                              <a:solidFill>
                                <a:schemeClr val="tx2"/>
                              </a:solidFill>
                              <a:latin typeface="Cambria Math" panose="02040503050406030204" pitchFamily="18" charset="0"/>
                            </a:rPr>
                            <m:t>𝑒</m:t>
                          </m:r>
                        </m:e>
                        <m:sup>
                          <m:r>
                            <a:rPr lang="en-US" altLang="zh-CN" sz="3600" b="0" i="1" smtClean="0">
                              <a:solidFill>
                                <a:schemeClr val="tx2"/>
                              </a:solidFill>
                              <a:latin typeface="Cambria Math" panose="02040503050406030204" pitchFamily="18" charset="0"/>
                            </a:rPr>
                            <m:t>−</m:t>
                          </m:r>
                          <m:sSup>
                            <m:sSupPr>
                              <m:ctrlPr>
                                <a:rPr lang="en-US" altLang="zh-CN" sz="3600" b="0" i="1" smtClean="0">
                                  <a:solidFill>
                                    <a:schemeClr val="tx2"/>
                                  </a:solidFill>
                                  <a:latin typeface="Cambria Math" panose="02040503050406030204" pitchFamily="18" charset="0"/>
                                </a:rPr>
                              </m:ctrlPr>
                            </m:sSupPr>
                            <m:e>
                              <m:r>
                                <a:rPr lang="en-US" altLang="zh-CN" sz="3600" b="0" i="1" smtClean="0">
                                  <a:solidFill>
                                    <a:schemeClr val="tx2"/>
                                  </a:solidFill>
                                  <a:latin typeface="Cambria Math" panose="02040503050406030204" pitchFamily="18" charset="0"/>
                                </a:rPr>
                                <m:t>𝐷</m:t>
                              </m:r>
                            </m:e>
                            <m:sup>
                              <m:r>
                                <a:rPr lang="en-US" altLang="zh-CN" sz="3600" b="0" i="1" smtClean="0">
                                  <a:solidFill>
                                    <a:schemeClr val="tx2"/>
                                  </a:solidFill>
                                  <a:latin typeface="Cambria Math" panose="02040503050406030204" pitchFamily="18" charset="0"/>
                                </a:rPr>
                                <m:t>2</m:t>
                              </m:r>
                            </m:sup>
                          </m:sSup>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r>
                            <a:rPr lang="en-US" altLang="zh-CN" sz="3600" b="0" i="1" smtClean="0">
                              <a:solidFill>
                                <a:schemeClr val="tx2"/>
                              </a:solidFill>
                              <a:latin typeface="Cambria Math" panose="02040503050406030204" pitchFamily="18" charset="0"/>
                            </a:rPr>
                            <m:t>)/</m:t>
                          </m:r>
                          <m:sSubSup>
                            <m:sSubSupPr>
                              <m:ctrlPr>
                                <a:rPr lang="en-US" altLang="zh-CN" sz="3600" b="0" i="1" smtClean="0">
                                  <a:solidFill>
                                    <a:schemeClr val="tx2"/>
                                  </a:solidFill>
                                  <a:latin typeface="Cambria Math" panose="02040503050406030204" pitchFamily="18" charset="0"/>
                                </a:rPr>
                              </m:ctrlPr>
                            </m:sSubSupPr>
                            <m:e>
                              <m:r>
                                <a:rPr lang="en-US" altLang="zh-CN" sz="3600" b="0" i="1" smtClean="0">
                                  <a:solidFill>
                                    <a:schemeClr val="tx2"/>
                                  </a:solidFill>
                                  <a:latin typeface="Cambria Math" panose="02040503050406030204" pitchFamily="18" charset="0"/>
                                </a:rPr>
                                <m:t>2</m:t>
                              </m:r>
                              <m:r>
                                <a:rPr lang="en-US" altLang="zh-CN" sz="3600" b="0" i="1" smtClean="0">
                                  <a:solidFill>
                                    <a:schemeClr val="tx2"/>
                                  </a:solidFill>
                                  <a:latin typeface="Cambria Math" panose="02040503050406030204" pitchFamily="18" charset="0"/>
                                </a:rPr>
                                <m:t>𝐷</m:t>
                              </m:r>
                            </m:e>
                            <m:sub>
                              <m:r>
                                <a:rPr lang="en-US" altLang="zh-CN" sz="3600" b="0" i="1" smtClean="0">
                                  <a:solidFill>
                                    <a:schemeClr val="tx2"/>
                                  </a:solidFill>
                                  <a:latin typeface="Cambria Math" panose="02040503050406030204" pitchFamily="18" charset="0"/>
                                </a:rPr>
                                <m:t>0</m:t>
                              </m:r>
                            </m:sub>
                            <m:sup>
                              <m:r>
                                <a:rPr lang="en-US" altLang="zh-CN" sz="3600" b="0" i="1" smtClean="0">
                                  <a:solidFill>
                                    <a:schemeClr val="tx2"/>
                                  </a:solidFill>
                                  <a:latin typeface="Cambria Math" panose="02040503050406030204" pitchFamily="18" charset="0"/>
                                </a:rPr>
                                <m:t>2</m:t>
                              </m:r>
                            </m:sup>
                          </m:sSubSup>
                        </m:sup>
                      </m:sSup>
                    </m:oMath>
                  </m:oMathPara>
                </a14:m>
                <a:endParaRPr lang="en-US" altLang="zh-CN" sz="3600" b="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n-US" altLang="zh-CN" sz="3600" i="1" smtClean="0">
                              <a:solidFill>
                                <a:schemeClr val="tx2"/>
                              </a:solidFill>
                              <a:latin typeface="Cambria Math" panose="02040503050406030204" pitchFamily="18" charset="0"/>
                            </a:rPr>
                          </m:ctrlPr>
                        </m:sSubPr>
                        <m:e>
                          <m:r>
                            <a:rPr lang="en-US" altLang="zh-CN" sz="3600" b="0" i="1" smtClean="0">
                              <a:solidFill>
                                <a:schemeClr val="tx2"/>
                              </a:solidFill>
                              <a:latin typeface="Cambria Math" panose="02040503050406030204" pitchFamily="18" charset="0"/>
                            </a:rPr>
                            <m:t>𝐷</m:t>
                          </m:r>
                        </m:e>
                        <m:sub>
                          <m:r>
                            <a:rPr lang="en-US" altLang="zh-CN" sz="3600" b="0" i="1" smtClean="0">
                              <a:solidFill>
                                <a:schemeClr val="tx2"/>
                              </a:solidFill>
                              <a:latin typeface="Cambria Math" panose="02040503050406030204" pitchFamily="18" charset="0"/>
                            </a:rPr>
                            <m:t>0</m:t>
                          </m:r>
                        </m:sub>
                      </m:sSub>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𝐶𝑢𝑡𝑜𝑓𝑓</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𝑓𝑟𝑒𝑞𝑢𝑒𝑛𝑐𝑦</m:t>
                      </m:r>
                    </m:oMath>
                  </m:oMathPara>
                </a14:m>
                <a:endParaRPr lang="en-US" altLang="zh-CN" sz="3600" dirty="0">
                  <a:solidFill>
                    <a:schemeClr val="tx2"/>
                  </a:solidFill>
                </a:endParaRPr>
              </a:p>
              <a:p>
                <a:pPr/>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𝐷</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e>
                      </m:d>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𝑑𝑖𝑠𝑡𝑎𝑛𝑐𝑒</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𝑡𝑜</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𝑡h𝑒</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𝑓𝑟𝑒𝑞𝑢𝑒𝑛𝑐𝑦</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𝑐𝑒𝑛𝑡𝑒𝑟</m:t>
                      </m:r>
                    </m:oMath>
                  </m:oMathPara>
                </a14:m>
                <a:endParaRPr lang="zh-CN" altLang="en-US" sz="3600" dirty="0">
                  <a:solidFill>
                    <a:schemeClr val="tx2"/>
                  </a:solidFill>
                </a:endParaRPr>
              </a:p>
            </p:txBody>
          </p:sp>
        </mc:Choice>
        <mc:Fallback xmlns="">
          <p:sp>
            <p:nvSpPr>
              <p:cNvPr id="5" name="标题 1">
                <a:extLst>
                  <a:ext uri="{FF2B5EF4-FFF2-40B4-BE49-F238E27FC236}">
                    <a16:creationId xmlns:a16="http://schemas.microsoft.com/office/drawing/2014/main" id="{9663264D-5202-40B9-9369-AB4CBBD4B69C}"/>
                  </a:ext>
                </a:extLst>
              </p:cNvPr>
              <p:cNvSpPr txBox="1">
                <a:spLocks noRot="1" noChangeAspect="1" noMove="1" noResize="1" noEditPoints="1" noAdjustHandles="1" noChangeArrowheads="1" noChangeShapeType="1" noTextEdit="1"/>
              </p:cNvSpPr>
              <p:nvPr/>
            </p:nvSpPr>
            <p:spPr>
              <a:xfrm>
                <a:off x="479065" y="2928557"/>
                <a:ext cx="9703159" cy="166763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6190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6" y="143050"/>
            <a:ext cx="9560284"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Principle of Butterworth lowpass filter</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10084160"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The transfer function for Butterworth lowpass filter</a:t>
            </a:r>
            <a:endParaRPr lang="zh-CN" altLang="en-US" sz="3600" dirty="0">
              <a:solidFill>
                <a:schemeClr val="tx2"/>
              </a:solidFill>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9663264D-5202-40B9-9369-AB4CBBD4B69C}"/>
                  </a:ext>
                </a:extLst>
              </p:cNvPr>
              <p:cNvSpPr txBox="1">
                <a:spLocks/>
              </p:cNvSpPr>
              <p:nvPr/>
            </p:nvSpPr>
            <p:spPr>
              <a:xfrm>
                <a:off x="479065" y="2495231"/>
                <a:ext cx="9703159" cy="3141116"/>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𝐻</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e>
                      </m:d>
                      <m:r>
                        <a:rPr lang="en-US" altLang="zh-CN" sz="3600" b="0" i="1" smtClean="0">
                          <a:solidFill>
                            <a:schemeClr val="tx2"/>
                          </a:solidFill>
                          <a:latin typeface="Cambria Math" panose="02040503050406030204" pitchFamily="18" charset="0"/>
                        </a:rPr>
                        <m:t>=</m:t>
                      </m:r>
                      <m:f>
                        <m:fPr>
                          <m:ctrlPr>
                            <a:rPr lang="en-US" altLang="zh-CN" sz="3600" b="0" i="1" smtClean="0">
                              <a:solidFill>
                                <a:schemeClr val="tx2"/>
                              </a:solidFill>
                              <a:latin typeface="Cambria Math" panose="02040503050406030204" pitchFamily="18" charset="0"/>
                            </a:rPr>
                          </m:ctrlPr>
                        </m:fPr>
                        <m:num>
                          <m:r>
                            <a:rPr lang="en-US" altLang="zh-CN" sz="3600" b="0" i="1" smtClean="0">
                              <a:solidFill>
                                <a:schemeClr val="tx2"/>
                              </a:solidFill>
                              <a:latin typeface="Cambria Math" panose="02040503050406030204" pitchFamily="18" charset="0"/>
                            </a:rPr>
                            <m:t>1</m:t>
                          </m:r>
                        </m:num>
                        <m:den>
                          <m:r>
                            <a:rPr lang="en-US" altLang="zh-CN" sz="3600" b="0" i="1" smtClean="0">
                              <a:solidFill>
                                <a:schemeClr val="tx2"/>
                              </a:solidFill>
                              <a:latin typeface="Cambria Math" panose="02040503050406030204" pitchFamily="18" charset="0"/>
                            </a:rPr>
                            <m:t>(1+</m:t>
                          </m:r>
                          <m:sSup>
                            <m:sSupPr>
                              <m:ctrlPr>
                                <a:rPr lang="en-US" altLang="zh-CN" sz="3600" b="0" i="1" smtClean="0">
                                  <a:solidFill>
                                    <a:schemeClr val="tx2"/>
                                  </a:solidFill>
                                  <a:latin typeface="Cambria Math" panose="02040503050406030204" pitchFamily="18" charset="0"/>
                                </a:rPr>
                              </m:ctrlPr>
                            </m:sSupPr>
                            <m:e>
                              <m:d>
                                <m:dPr>
                                  <m:ctrlPr>
                                    <a:rPr lang="en-US" altLang="zh-CN" sz="3600" b="0" i="1" smtClean="0">
                                      <a:solidFill>
                                        <a:schemeClr val="tx2"/>
                                      </a:solidFill>
                                      <a:latin typeface="Cambria Math" panose="02040503050406030204" pitchFamily="18" charset="0"/>
                                    </a:rPr>
                                  </m:ctrlPr>
                                </m:dPr>
                                <m:e>
                                  <m:f>
                                    <m:fPr>
                                      <m:ctrlPr>
                                        <a:rPr lang="en-US" altLang="zh-CN" sz="3600" b="0" i="1" smtClean="0">
                                          <a:solidFill>
                                            <a:schemeClr val="tx2"/>
                                          </a:solidFill>
                                          <a:latin typeface="Cambria Math" panose="02040503050406030204" pitchFamily="18" charset="0"/>
                                        </a:rPr>
                                      </m:ctrlPr>
                                    </m:fPr>
                                    <m:num>
                                      <m:r>
                                        <a:rPr lang="en-US" altLang="zh-CN" sz="3600" b="0" i="1" smtClean="0">
                                          <a:solidFill>
                                            <a:schemeClr val="tx2"/>
                                          </a:solidFill>
                                          <a:latin typeface="Cambria Math" panose="02040503050406030204" pitchFamily="18" charset="0"/>
                                        </a:rPr>
                                        <m:t>𝐷</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e>
                                      </m:d>
                                    </m:num>
                                    <m:den>
                                      <m:sSub>
                                        <m:sSubPr>
                                          <m:ctrlPr>
                                            <a:rPr lang="en-US" altLang="zh-CN" sz="3600" b="0" i="1" smtClean="0">
                                              <a:solidFill>
                                                <a:schemeClr val="tx2"/>
                                              </a:solidFill>
                                              <a:latin typeface="Cambria Math" panose="02040503050406030204" pitchFamily="18" charset="0"/>
                                            </a:rPr>
                                          </m:ctrlPr>
                                        </m:sSubPr>
                                        <m:e>
                                          <m:r>
                                            <a:rPr lang="en-US" altLang="zh-CN" sz="3600" b="0" i="1" smtClean="0">
                                              <a:solidFill>
                                                <a:schemeClr val="tx2"/>
                                              </a:solidFill>
                                              <a:latin typeface="Cambria Math" panose="02040503050406030204" pitchFamily="18" charset="0"/>
                                            </a:rPr>
                                            <m:t>𝐷</m:t>
                                          </m:r>
                                        </m:e>
                                        <m:sub>
                                          <m:r>
                                            <a:rPr lang="en-US" altLang="zh-CN" sz="3600" b="0" i="1" smtClean="0">
                                              <a:solidFill>
                                                <a:schemeClr val="tx2"/>
                                              </a:solidFill>
                                              <a:latin typeface="Cambria Math" panose="02040503050406030204" pitchFamily="18" charset="0"/>
                                            </a:rPr>
                                            <m:t>0</m:t>
                                          </m:r>
                                        </m:sub>
                                      </m:sSub>
                                    </m:den>
                                  </m:f>
                                </m:e>
                              </m:d>
                            </m:e>
                            <m:sup>
                              <m:r>
                                <a:rPr lang="en-US" altLang="zh-CN" sz="3600" b="0" i="1" smtClean="0">
                                  <a:solidFill>
                                    <a:schemeClr val="tx2"/>
                                  </a:solidFill>
                                  <a:latin typeface="Cambria Math" panose="02040503050406030204" pitchFamily="18" charset="0"/>
                                </a:rPr>
                                <m:t>2</m:t>
                              </m:r>
                              <m:r>
                                <a:rPr lang="en-US" altLang="zh-CN" sz="3600" b="0" i="1" smtClean="0">
                                  <a:solidFill>
                                    <a:schemeClr val="tx2"/>
                                  </a:solidFill>
                                  <a:latin typeface="Cambria Math" panose="02040503050406030204" pitchFamily="18" charset="0"/>
                                </a:rPr>
                                <m:t>𝑛</m:t>
                              </m:r>
                            </m:sup>
                          </m:sSup>
                          <m:r>
                            <a:rPr lang="en-US" altLang="zh-CN" sz="3600" b="0" i="1" smtClean="0">
                              <a:solidFill>
                                <a:schemeClr val="tx2"/>
                              </a:solidFill>
                              <a:latin typeface="Cambria Math" panose="02040503050406030204" pitchFamily="18" charset="0"/>
                            </a:rPr>
                            <m:t>)</m:t>
                          </m:r>
                        </m:den>
                      </m:f>
                    </m:oMath>
                  </m:oMathPara>
                </a14:m>
                <a:endParaRPr lang="en-US" altLang="zh-CN" sz="3600" b="0"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n-US" altLang="zh-CN" sz="3600" i="1" smtClean="0">
                              <a:solidFill>
                                <a:schemeClr val="tx2"/>
                              </a:solidFill>
                              <a:latin typeface="Cambria Math" panose="02040503050406030204" pitchFamily="18" charset="0"/>
                            </a:rPr>
                          </m:ctrlPr>
                        </m:sSubPr>
                        <m:e>
                          <m:r>
                            <a:rPr lang="en-US" altLang="zh-CN" sz="3600" b="0" i="1" smtClean="0">
                              <a:solidFill>
                                <a:schemeClr val="tx2"/>
                              </a:solidFill>
                              <a:latin typeface="Cambria Math" panose="02040503050406030204" pitchFamily="18" charset="0"/>
                            </a:rPr>
                            <m:t>𝐷</m:t>
                          </m:r>
                        </m:e>
                        <m:sub>
                          <m:r>
                            <a:rPr lang="en-US" altLang="zh-CN" sz="3600" b="0" i="1" smtClean="0">
                              <a:solidFill>
                                <a:schemeClr val="tx2"/>
                              </a:solidFill>
                              <a:latin typeface="Cambria Math" panose="02040503050406030204" pitchFamily="18" charset="0"/>
                            </a:rPr>
                            <m:t>0</m:t>
                          </m:r>
                        </m:sub>
                      </m:sSub>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𝐶𝑢𝑡𝑜𝑓𝑓</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𝑓𝑟𝑒𝑞𝑢𝑒𝑛𝑐𝑦</m:t>
                      </m:r>
                    </m:oMath>
                  </m:oMathPara>
                </a14:m>
                <a:endParaRPr lang="en-US" altLang="zh-CN" sz="3600" dirty="0">
                  <a:solidFill>
                    <a:schemeClr val="tx2"/>
                  </a:solidFill>
                </a:endParaRPr>
              </a:p>
              <a:p>
                <a:pPr/>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𝐷</m:t>
                      </m:r>
                      <m:d>
                        <m:dPr>
                          <m:ctrlPr>
                            <a:rPr lang="en-US" altLang="zh-CN" sz="3600" b="0" i="1" smtClean="0">
                              <a:solidFill>
                                <a:schemeClr val="tx2"/>
                              </a:solidFill>
                              <a:latin typeface="Cambria Math" panose="02040503050406030204" pitchFamily="18" charset="0"/>
                            </a:rPr>
                          </m:ctrlPr>
                        </m:dPr>
                        <m:e>
                          <m:r>
                            <a:rPr lang="en-US" altLang="zh-CN" sz="3600" b="0" i="1" smtClean="0">
                              <a:solidFill>
                                <a:schemeClr val="tx2"/>
                              </a:solidFill>
                              <a:latin typeface="Cambria Math" panose="02040503050406030204" pitchFamily="18" charset="0"/>
                            </a:rPr>
                            <m:t>𝑢</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𝑣</m:t>
                          </m:r>
                        </m:e>
                      </m:d>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𝑑𝑖𝑠𝑡𝑎𝑛𝑐𝑒</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𝑡𝑜</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𝑡h𝑒</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𝑓𝑟𝑒𝑞𝑢𝑒𝑛𝑐𝑦</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𝑐𝑒𝑛𝑡𝑒𝑟</m:t>
                      </m:r>
                    </m:oMath>
                  </m:oMathPara>
                </a14:m>
                <a:endParaRPr lang="en-US" altLang="zh-CN" sz="3600" b="0" dirty="0">
                  <a:solidFill>
                    <a:schemeClr val="tx2"/>
                  </a:solidFill>
                </a:endParaRPr>
              </a:p>
              <a:p>
                <a:pPr/>
                <a14:m>
                  <m:oMathPara xmlns:m="http://schemas.openxmlformats.org/officeDocument/2006/math">
                    <m:oMathParaPr>
                      <m:jc m:val="centerGroup"/>
                    </m:oMathParaPr>
                    <m:oMath xmlns:m="http://schemas.openxmlformats.org/officeDocument/2006/math">
                      <m:r>
                        <a:rPr lang="en-US" altLang="zh-CN" sz="3600" b="0" i="1" smtClean="0">
                          <a:solidFill>
                            <a:schemeClr val="tx2"/>
                          </a:solidFill>
                          <a:latin typeface="Cambria Math" panose="02040503050406030204" pitchFamily="18" charset="0"/>
                        </a:rPr>
                        <m:t>𝑛</m:t>
                      </m:r>
                      <m:r>
                        <a:rPr lang="en-US" altLang="zh-CN" sz="3600" b="0" i="1" smtClean="0">
                          <a:solidFill>
                            <a:schemeClr val="tx2"/>
                          </a:solidFill>
                          <a:latin typeface="Cambria Math" panose="02040503050406030204" pitchFamily="18" charset="0"/>
                        </a:rPr>
                        <m:t>:</m:t>
                      </m:r>
                      <m:r>
                        <a:rPr lang="en-US" altLang="zh-CN" sz="3600" b="0" i="1" smtClean="0">
                          <a:solidFill>
                            <a:schemeClr val="tx2"/>
                          </a:solidFill>
                          <a:latin typeface="Cambria Math" panose="02040503050406030204" pitchFamily="18" charset="0"/>
                        </a:rPr>
                        <m:t>h𝑜𝑤</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𝑚𝑎𝑛𝑦</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𝑡𝑖𝑚𝑒𝑠</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𝑤𝑒</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𝑎𝑝𝑝𝑙𝑦</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𝐵𝑢𝑡𝑡𝑒𝑟𝑤𝑜𝑟𝑡h</m:t>
                      </m:r>
                      <m:r>
                        <a:rPr lang="en-US" altLang="zh-CN" sz="3600" b="0" i="1" smtClean="0">
                          <a:solidFill>
                            <a:schemeClr val="tx2"/>
                          </a:solidFill>
                          <a:latin typeface="Cambria Math" panose="02040503050406030204" pitchFamily="18" charset="0"/>
                        </a:rPr>
                        <m:t> </m:t>
                      </m:r>
                      <m:r>
                        <a:rPr lang="en-US" altLang="zh-CN" sz="3600" b="0" i="1" smtClean="0">
                          <a:solidFill>
                            <a:schemeClr val="tx2"/>
                          </a:solidFill>
                          <a:latin typeface="Cambria Math" panose="02040503050406030204" pitchFamily="18" charset="0"/>
                        </a:rPr>
                        <m:t>𝑓𝑖𝑙𝑡𝑒𝑟</m:t>
                      </m:r>
                    </m:oMath>
                  </m:oMathPara>
                </a14:m>
                <a:endParaRPr lang="zh-CN" altLang="en-US" sz="3600" dirty="0">
                  <a:solidFill>
                    <a:schemeClr val="tx2"/>
                  </a:solidFill>
                </a:endParaRPr>
              </a:p>
            </p:txBody>
          </p:sp>
        </mc:Choice>
        <mc:Fallback xmlns="">
          <p:sp>
            <p:nvSpPr>
              <p:cNvPr id="5" name="标题 1">
                <a:extLst>
                  <a:ext uri="{FF2B5EF4-FFF2-40B4-BE49-F238E27FC236}">
                    <a16:creationId xmlns:a16="http://schemas.microsoft.com/office/drawing/2014/main" id="{9663264D-5202-40B9-9369-AB4CBBD4B69C}"/>
                  </a:ext>
                </a:extLst>
              </p:cNvPr>
              <p:cNvSpPr txBox="1">
                <a:spLocks noRot="1" noChangeAspect="1" noMove="1" noResize="1" noEditPoints="1" noAdjustHandles="1" noChangeArrowheads="1" noChangeShapeType="1" noTextEdit="1"/>
              </p:cNvSpPr>
              <p:nvPr/>
            </p:nvSpPr>
            <p:spPr>
              <a:xfrm>
                <a:off x="479065" y="2495231"/>
                <a:ext cx="9703159" cy="3141116"/>
              </a:xfrm>
              <a:prstGeom prst="rect">
                <a:avLst/>
              </a:prstGeom>
              <a:blipFill>
                <a:blip r:embed="rId5"/>
                <a:stretch>
                  <a:fillRect t="-194" r="-14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21051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35239-6F65-4B16-B666-BDA1C4FF7600}"/>
              </a:ext>
            </a:extLst>
          </p:cNvPr>
          <p:cNvSpPr txBox="1"/>
          <p:nvPr/>
        </p:nvSpPr>
        <p:spPr>
          <a:xfrm>
            <a:off x="4204905" y="1898428"/>
            <a:ext cx="7499085" cy="523220"/>
          </a:xfrm>
          <a:prstGeom prst="rect">
            <a:avLst/>
          </a:prstGeom>
          <a:noFill/>
        </p:spPr>
        <p:txBody>
          <a:bodyPr wrap="square" rtlCol="0">
            <a:spAutoFit/>
          </a:bodyPr>
          <a:lstStyle/>
          <a:p>
            <a:r>
              <a:rPr lang="en-US" altLang="zh-CN" sz="2800" b="1" dirty="0">
                <a:latin typeface="锐字钧线细黑简 Light" panose="02010604000000000000" pitchFamily="2" charset="-122"/>
                <a:ea typeface="锐字钧线细黑简 Light" panose="02010604000000000000" pitchFamily="2" charset="-122"/>
              </a:rPr>
              <a:t>1. Theoretical Derivation of FT</a:t>
            </a:r>
            <a:endParaRPr lang="zh-CN" altLang="en-US" sz="2800" b="1" dirty="0"/>
          </a:p>
        </p:txBody>
      </p:sp>
      <p:sp>
        <p:nvSpPr>
          <p:cNvPr id="3" name="文本框 2">
            <a:extLst>
              <a:ext uri="{FF2B5EF4-FFF2-40B4-BE49-F238E27FC236}">
                <a16:creationId xmlns:a16="http://schemas.microsoft.com/office/drawing/2014/main" id="{260FAD1E-A107-4B01-A42B-FE94B856D4C0}"/>
              </a:ext>
            </a:extLst>
          </p:cNvPr>
          <p:cNvSpPr txBox="1"/>
          <p:nvPr/>
        </p:nvSpPr>
        <p:spPr>
          <a:xfrm>
            <a:off x="4995613" y="2895110"/>
            <a:ext cx="7499085" cy="523220"/>
          </a:xfrm>
          <a:prstGeom prst="rect">
            <a:avLst/>
          </a:prstGeom>
          <a:noFill/>
        </p:spPr>
        <p:txBody>
          <a:bodyPr wrap="square" rtlCol="0">
            <a:spAutoFit/>
          </a:bodyPr>
          <a:lstStyle/>
          <a:p>
            <a:r>
              <a:rPr lang="en-US" altLang="zh-CN" sz="2800" b="1" dirty="0">
                <a:latin typeface="锐字钧线细黑简 Light" panose="02010604000000000000" pitchFamily="2" charset="-122"/>
                <a:ea typeface="锐字钧线细黑简 Light" panose="02010604000000000000" pitchFamily="2" charset="-122"/>
              </a:rPr>
              <a:t>2. Application of FT</a:t>
            </a:r>
            <a:endParaRPr lang="zh-CN" altLang="en-US" sz="2800" b="1" dirty="0">
              <a:latin typeface="锐字钧线细黑简 Light" panose="02010604000000000000" pitchFamily="2" charset="-122"/>
              <a:ea typeface="锐字钧线细黑简 Light" panose="02010604000000000000" pitchFamily="2" charset="-122"/>
            </a:endParaRPr>
          </a:p>
        </p:txBody>
      </p:sp>
      <p:sp>
        <p:nvSpPr>
          <p:cNvPr id="4" name="文本框 3">
            <a:extLst>
              <a:ext uri="{FF2B5EF4-FFF2-40B4-BE49-F238E27FC236}">
                <a16:creationId xmlns:a16="http://schemas.microsoft.com/office/drawing/2014/main" id="{46021444-3AAF-4597-A663-DD80D253E5B5}"/>
              </a:ext>
            </a:extLst>
          </p:cNvPr>
          <p:cNvSpPr txBox="1"/>
          <p:nvPr/>
        </p:nvSpPr>
        <p:spPr>
          <a:xfrm>
            <a:off x="5340092" y="4058628"/>
            <a:ext cx="6760418" cy="523220"/>
          </a:xfrm>
          <a:prstGeom prst="rect">
            <a:avLst/>
          </a:prstGeom>
          <a:noFill/>
        </p:spPr>
        <p:txBody>
          <a:bodyPr wrap="square" rtlCol="0">
            <a:spAutoFit/>
          </a:bodyPr>
          <a:lstStyle/>
          <a:p>
            <a:r>
              <a:rPr lang="en-US" altLang="zh-CN" sz="2800" b="1" dirty="0">
                <a:latin typeface="锐字钧线细黑简 Light" panose="02010604000000000000" pitchFamily="2" charset="-122"/>
                <a:ea typeface="锐字钧线细黑简 Light" panose="02010604000000000000" pitchFamily="2" charset="-122"/>
              </a:rPr>
              <a:t>3. </a:t>
            </a:r>
            <a:r>
              <a:rPr lang="en-US" altLang="zh-CN" sz="2800" b="1" dirty="0">
                <a:latin typeface="锐字钧线细黑简 Light" panose="02010604000000000000" pitchFamily="2" charset="-122"/>
                <a:ea typeface="锐字钧线细黑简 Light" panose="02010604000000000000" pitchFamily="2" charset="-122"/>
                <a:sym typeface="+mn-lt"/>
              </a:rPr>
              <a:t>Result Analysis</a:t>
            </a:r>
            <a:r>
              <a:rPr lang="en-US" altLang="zh-CN" sz="2800" b="1" dirty="0">
                <a:latin typeface="锐字钧线细黑简 Light" panose="02010604000000000000" pitchFamily="2" charset="-122"/>
                <a:ea typeface="锐字钧线细黑简 Light" panose="02010604000000000000" pitchFamily="2" charset="-122"/>
              </a:rPr>
              <a:t> of Application</a:t>
            </a:r>
            <a:endParaRPr lang="zh-CN" altLang="en-US" sz="1000" b="1" dirty="0">
              <a:latin typeface="锐字钧线细黑简 Light" panose="02010604000000000000" pitchFamily="2" charset="-122"/>
              <a:ea typeface="锐字钧线细黑简 Light" panose="02010604000000000000" pitchFamily="2" charset="-122"/>
            </a:endParaRPr>
          </a:p>
        </p:txBody>
      </p:sp>
      <p:sp>
        <p:nvSpPr>
          <p:cNvPr id="12" name="PA-文本框 29">
            <a:extLst>
              <a:ext uri="{FF2B5EF4-FFF2-40B4-BE49-F238E27FC236}">
                <a16:creationId xmlns:a16="http://schemas.microsoft.com/office/drawing/2014/main" id="{DF592957-28DE-41BC-9D98-419CB6EBD7BF}"/>
              </a:ext>
            </a:extLst>
          </p:cNvPr>
          <p:cNvSpPr txBox="1"/>
          <p:nvPr>
            <p:custDataLst>
              <p:tags r:id="rId1"/>
            </p:custDataLst>
          </p:nvPr>
        </p:nvSpPr>
        <p:spPr>
          <a:xfrm>
            <a:off x="535745" y="331360"/>
            <a:ext cx="3457577" cy="923330"/>
          </a:xfrm>
          <a:prstGeom prst="rect">
            <a:avLst/>
          </a:prstGeom>
          <a:noFill/>
        </p:spPr>
        <p:txBody>
          <a:bodyPr wrap="square" rtlCol="0">
            <a:spAutoFit/>
            <a:scene3d>
              <a:camera prst="orthographicFront"/>
              <a:lightRig rig="threePt" dir="t"/>
            </a:scene3d>
            <a:sp3d contourW="12700"/>
          </a:bodyPr>
          <a:lstStyle/>
          <a:p>
            <a:r>
              <a:rPr lang="en-US" altLang="zh-CN" sz="5400" b="1" dirty="0">
                <a:solidFill>
                  <a:schemeClr val="tx2">
                    <a:lumMod val="50000"/>
                  </a:schemeClr>
                </a:solidFill>
                <a:cs typeface="+mn-ea"/>
                <a:sym typeface="+mn-lt"/>
              </a:rPr>
              <a:t>CONTENT</a:t>
            </a:r>
          </a:p>
        </p:txBody>
      </p:sp>
      <p:pic>
        <p:nvPicPr>
          <p:cNvPr id="16" name="图片 15">
            <a:extLst>
              <a:ext uri="{FF2B5EF4-FFF2-40B4-BE49-F238E27FC236}">
                <a16:creationId xmlns:a16="http://schemas.microsoft.com/office/drawing/2014/main" id="{FE0A03B0-A516-4D66-AF9C-D83B2A264FB3}"/>
              </a:ext>
            </a:extLst>
          </p:cNvPr>
          <p:cNvPicPr>
            <a:picLocks noChangeAspect="1"/>
          </p:cNvPicPr>
          <p:nvPr/>
        </p:nvPicPr>
        <p:blipFill rotWithShape="1">
          <a:blip r:embed="rId5">
            <a:extLst>
              <a:ext uri="{28A0092B-C50C-407E-A947-70E740481C1C}">
                <a14:useLocalDpi xmlns:a14="http://schemas.microsoft.com/office/drawing/2010/main" val="0"/>
              </a:ext>
            </a:extLst>
          </a:blip>
          <a:srcRect r="26405"/>
          <a:stretch/>
        </p:blipFill>
        <p:spPr>
          <a:xfrm>
            <a:off x="323053" y="2480187"/>
            <a:ext cx="3726027" cy="39318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658255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afterEffect">
                                  <p:stCondLst>
                                    <p:cond delay="0"/>
                                  </p:stCondLst>
                                  <p:iterate type="lt">
                                    <p:tmPct val="5556"/>
                                  </p:iterate>
                                  <p:childTnLst>
                                    <p:set>
                                      <p:cBhvr>
                                        <p:cTn id="6" dur="750" fill="hold">
                                          <p:stCondLst>
                                            <p:cond delay="0"/>
                                          </p:stCondLst>
                                        </p:cTn>
                                        <p:tgtEl>
                                          <p:spTgt spid="12"/>
                                        </p:tgtEl>
                                        <p:attrNameLst>
                                          <p:attrName>style.visibility</p:attrName>
                                        </p:attrNameLst>
                                      </p:cBhvr>
                                      <p:to>
                                        <p:strVal val="visible"/>
                                      </p:to>
                                    </p:set>
                                    <p:animScale>
                                      <p:cBhvr>
                                        <p:cTn id="7" dur="225" decel="50000" fill="hold">
                                          <p:stCondLst>
                                            <p:cond delay="0"/>
                                          </p:stCondLst>
                                        </p:cTn>
                                        <p:tgtEl>
                                          <p:spTgt spid="12"/>
                                        </p:tgtEl>
                                      </p:cBhvr>
                                      <p:from x="150000" y="150000"/>
                                      <p:to x="50000" y="50000"/>
                                    </p:animScale>
                                    <p:anim to="" calcmode="lin" valueType="num">
                                      <p:cBhvr>
                                        <p:cTn id="8" dur="225" decel="50000" fill="hold">
                                          <p:stCondLst>
                                            <p:cond delay="0"/>
                                          </p:stCondLst>
                                        </p:cTn>
                                        <p:tgtEl>
                                          <p:spTgt spid="12"/>
                                        </p:tgtEl>
                                        <p:attrNameLst>
                                          <p:attrName>ppt_x</p:attrName>
                                        </p:attrNameLst>
                                      </p:cBhvr>
                                      <p:tavLst>
                                        <p:tav tm="0">
                                          <p:val>
                                            <p:strVal val="#ppt_x-0.05"/>
                                          </p:val>
                                        </p:tav>
                                        <p:tav tm="100000">
                                          <p:val>
                                            <p:strVal val="#ppt_x+0.02"/>
                                          </p:val>
                                        </p:tav>
                                      </p:tavLst>
                                    </p:anim>
                                    <p:animScale>
                                      <p:cBhvr>
                                        <p:cTn id="9" dur="375" accel="50000" fill="hold">
                                          <p:stCondLst>
                                            <p:cond delay="225"/>
                                          </p:stCondLst>
                                        </p:cTn>
                                        <p:tgtEl>
                                          <p:spTgt spid="12"/>
                                        </p:tgtEl>
                                      </p:cBhvr>
                                      <p:from x="50000" y="50000"/>
                                      <p:to x="100000" y="100000"/>
                                    </p:animScale>
                                    <p:anim to="" calcmode="lin" valueType="num">
                                      <p:cBhvr>
                                        <p:cTn id="10" dur="375" accel="50000" fill="hold">
                                          <p:stCondLst>
                                            <p:cond delay="225"/>
                                          </p:stCondLst>
                                        </p:cTn>
                                        <p:tgtEl>
                                          <p:spTgt spid="12"/>
                                        </p:tgtEl>
                                        <p:attrNameLst>
                                          <p:attrName>ppt_x</p:attrName>
                                        </p:attrNameLst>
                                      </p:cBhvr>
                                      <p:tavLst>
                                        <p:tav tm="0">
                                          <p:val>
                                            <p:strVal val="ppt_x"/>
                                          </p:val>
                                        </p:tav>
                                        <p:tav tm="100000">
                                          <p:val>
                                            <p:strVal val="#ppt_x"/>
                                          </p:val>
                                        </p:tav>
                                      </p:tavLst>
                                    </p:anim>
                                    <p:anim to="" calcmode="lin" valueType="num">
                                      <p:cBhvr>
                                        <p:cTn id="11" dur="225" decel="50000" fill="hold">
                                          <p:stCondLst>
                                            <p:cond delay="0"/>
                                          </p:stCondLst>
                                        </p:cTn>
                                        <p:tgtEl>
                                          <p:spTgt spid="12"/>
                                        </p:tgtEl>
                                        <p:attrNameLst>
                                          <p:attrName>ppt_y</p:attrName>
                                        </p:attrNameLst>
                                      </p:cBhvr>
                                      <p:tavLst>
                                        <p:tav tm="0">
                                          <p:val>
                                            <p:strVal val="#ppt_y-0.05"/>
                                          </p:val>
                                        </p:tav>
                                        <p:tav tm="100000">
                                          <p:val>
                                            <p:strVal val="#ppt_y+0.05"/>
                                          </p:val>
                                        </p:tav>
                                      </p:tavLst>
                                    </p:anim>
                                    <p:anim to="" calcmode="lin" valueType="num">
                                      <p:cBhvr>
                                        <p:cTn id="12" dur="375" accel="50000" fill="hold">
                                          <p:stCondLst>
                                            <p:cond delay="225"/>
                                          </p:stCondLst>
                                        </p:cTn>
                                        <p:tgtEl>
                                          <p:spTgt spid="12"/>
                                        </p:tgtEl>
                                        <p:attrNameLst>
                                          <p:attrName>ppt_y</p:attrName>
                                        </p:attrNameLst>
                                      </p:cBhvr>
                                      <p:tavLst>
                                        <p:tav tm="0">
                                          <p:val>
                                            <p:strVal val="ppt_y"/>
                                          </p:val>
                                        </p:tav>
                                        <p:tav tm="100000">
                                          <p:val>
                                            <p:strVal val="#ppt_y"/>
                                          </p:val>
                                        </p:tav>
                                      </p:tavLst>
                                    </p:anim>
                                    <p:animRot by="21600000" from="-2700000" to="1200000">
                                      <p:cBhvr>
                                        <p:cTn id="13" dur="750" decel="50000" fill="hold">
                                          <p:stCondLst>
                                            <p:cond delay="0"/>
                                          </p:stCondLst>
                                        </p:cTn>
                                        <p:tgtEl>
                                          <p:spTgt spid="12"/>
                                        </p:tgtEl>
                                        <p:attrNameLst>
                                          <p:attrName>r</p:attrName>
                                        </p:attrNameLst>
                                      </p:cBhvr>
                                    </p:animRot>
                                    <p:animRot by="21600000" from="1200000" to="0">
                                      <p:cBhvr>
                                        <p:cTn id="14" dur="375" accel="50000" fill="hold">
                                          <p:stCondLst>
                                            <p:cond delay="225"/>
                                          </p:stCondLst>
                                        </p:cTn>
                                        <p:tgtEl>
                                          <p:spTgt spid="12"/>
                                        </p:tgtEl>
                                        <p:attrNameLst>
                                          <p:attrName>r</p:attrName>
                                        </p:attrNameLst>
                                      </p:cBhvr>
                                    </p:animRot>
                                    <p:animEffect filter="fade">
                                      <p:cBhvr>
                                        <p:cTn id="15" dur="225">
                                          <p:stCondLst>
                                            <p:cond delay="0"/>
                                          </p:stCondLst>
                                        </p:cTn>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1000"/>
                            </p:stCondLst>
                            <p:childTnLst>
                              <p:par>
                                <p:cTn id="20" presetID="2" presetClass="entr" presetSubtype="2" decel="10000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40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70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par>
                                <p:cTn id="32" presetID="22" presetClass="entr" presetSubtype="8" fill="hold" grpId="1" nodeType="withEffect">
                                  <p:stCondLst>
                                    <p:cond delay="1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600"/>
                                        <p:tgtEl>
                                          <p:spTgt spid="2"/>
                                        </p:tgtEl>
                                      </p:cBhvr>
                                    </p:animEffect>
                                  </p:childTnLst>
                                </p:cTn>
                              </p:par>
                              <p:par>
                                <p:cTn id="35" presetID="22" presetClass="entr" presetSubtype="8" fill="hold" grpId="1" nodeType="withEffect">
                                  <p:stCondLst>
                                    <p:cond delay="40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600"/>
                                        <p:tgtEl>
                                          <p:spTgt spid="3"/>
                                        </p:tgtEl>
                                      </p:cBhvr>
                                    </p:animEffect>
                                  </p:childTnLst>
                                </p:cTn>
                              </p:par>
                              <p:par>
                                <p:cTn id="38" presetID="22" presetClass="entr" presetSubtype="8" fill="hold" grpId="1" nodeType="withEffect">
                                  <p:stCondLst>
                                    <p:cond delay="70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The choice of the parameter cutoff frequency</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10084160"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De-noise result with different cutoff frequency</a:t>
            </a:r>
            <a:endParaRPr lang="zh-CN" altLang="en-US" sz="3600" dirty="0">
              <a:solidFill>
                <a:schemeClr val="tx2"/>
              </a:solidFill>
            </a:endParaRPr>
          </a:p>
        </p:txBody>
      </p:sp>
      <p:pic>
        <p:nvPicPr>
          <p:cNvPr id="12" name="图片 11">
            <a:extLst>
              <a:ext uri="{FF2B5EF4-FFF2-40B4-BE49-F238E27FC236}">
                <a16:creationId xmlns:a16="http://schemas.microsoft.com/office/drawing/2014/main" id="{B40D8827-C286-42D3-955D-A40296A70405}"/>
              </a:ext>
            </a:extLst>
          </p:cNvPr>
          <p:cNvPicPr>
            <a:picLocks noChangeAspect="1"/>
          </p:cNvPicPr>
          <p:nvPr/>
        </p:nvPicPr>
        <p:blipFill>
          <a:blip r:embed="rId4"/>
          <a:stretch>
            <a:fillRect/>
          </a:stretch>
        </p:blipFill>
        <p:spPr>
          <a:xfrm>
            <a:off x="0" y="3038795"/>
            <a:ext cx="3905250" cy="2647950"/>
          </a:xfrm>
          <a:prstGeom prst="rect">
            <a:avLst/>
          </a:prstGeom>
        </p:spPr>
      </p:pic>
      <p:pic>
        <p:nvPicPr>
          <p:cNvPr id="14" name="图片 13">
            <a:extLst>
              <a:ext uri="{FF2B5EF4-FFF2-40B4-BE49-F238E27FC236}">
                <a16:creationId xmlns:a16="http://schemas.microsoft.com/office/drawing/2014/main" id="{A1FABBE4-2DCF-43AE-96C8-487B8135B328}"/>
              </a:ext>
            </a:extLst>
          </p:cNvPr>
          <p:cNvPicPr>
            <a:picLocks noChangeAspect="1"/>
          </p:cNvPicPr>
          <p:nvPr/>
        </p:nvPicPr>
        <p:blipFill>
          <a:blip r:embed="rId5"/>
          <a:stretch>
            <a:fillRect/>
          </a:stretch>
        </p:blipFill>
        <p:spPr>
          <a:xfrm>
            <a:off x="8286750" y="3038795"/>
            <a:ext cx="3905250" cy="2647950"/>
          </a:xfrm>
          <a:prstGeom prst="rect">
            <a:avLst/>
          </a:prstGeom>
        </p:spPr>
      </p:pic>
      <p:pic>
        <p:nvPicPr>
          <p:cNvPr id="16" name="图片 15">
            <a:extLst>
              <a:ext uri="{FF2B5EF4-FFF2-40B4-BE49-F238E27FC236}">
                <a16:creationId xmlns:a16="http://schemas.microsoft.com/office/drawing/2014/main" id="{177F1D40-6C35-4E42-8049-175183E862B9}"/>
              </a:ext>
            </a:extLst>
          </p:cNvPr>
          <p:cNvPicPr>
            <a:picLocks noChangeAspect="1"/>
          </p:cNvPicPr>
          <p:nvPr/>
        </p:nvPicPr>
        <p:blipFill>
          <a:blip r:embed="rId6"/>
          <a:stretch>
            <a:fillRect/>
          </a:stretch>
        </p:blipFill>
        <p:spPr>
          <a:xfrm>
            <a:off x="4143375" y="3038795"/>
            <a:ext cx="3905250" cy="264795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1ADA631-39AE-4732-B977-2A0015F1A112}"/>
                  </a:ext>
                </a:extLst>
              </p:cNvPr>
              <p:cNvSpPr txBox="1"/>
              <p:nvPr/>
            </p:nvSpPr>
            <p:spPr>
              <a:xfrm>
                <a:off x="4143375" y="6045643"/>
                <a:ext cx="39052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𝐶𝑢𝑡𝑜𝑓𝑓</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𝑓𝑟𝑒𝑞𝑢𝑒𝑛𝑐𝑦</m:t>
                      </m:r>
                      <m:r>
                        <a:rPr lang="en-US" altLang="zh-CN" sz="2400" i="1" dirty="0" smtClean="0">
                          <a:latin typeface="Cambria Math" panose="02040503050406030204" pitchFamily="18" charset="0"/>
                        </a:rPr>
                        <m:t>=30</m:t>
                      </m:r>
                    </m:oMath>
                  </m:oMathPara>
                </a14:m>
                <a:endParaRPr lang="zh-CN" altLang="en-US" sz="2400" dirty="0"/>
              </a:p>
            </p:txBody>
          </p:sp>
        </mc:Choice>
        <mc:Fallback xmlns="">
          <p:sp>
            <p:nvSpPr>
              <p:cNvPr id="17" name="文本框 16">
                <a:extLst>
                  <a:ext uri="{FF2B5EF4-FFF2-40B4-BE49-F238E27FC236}">
                    <a16:creationId xmlns:a16="http://schemas.microsoft.com/office/drawing/2014/main" id="{41ADA631-39AE-4732-B977-2A0015F1A112}"/>
                  </a:ext>
                </a:extLst>
              </p:cNvPr>
              <p:cNvSpPr txBox="1">
                <a:spLocks noRot="1" noChangeAspect="1" noMove="1" noResize="1" noEditPoints="1" noAdjustHandles="1" noChangeArrowheads="1" noChangeShapeType="1" noTextEdit="1"/>
              </p:cNvSpPr>
              <p:nvPr/>
            </p:nvSpPr>
            <p:spPr>
              <a:xfrm>
                <a:off x="4143375" y="6045643"/>
                <a:ext cx="3905251" cy="461665"/>
              </a:xfrm>
              <a:prstGeom prst="rect">
                <a:avLst/>
              </a:prstGeom>
              <a:blipFill>
                <a:blip r:embed="rId8"/>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2278E03-214A-4AF0-AAE0-D47C0305F8B3}"/>
                  </a:ext>
                </a:extLst>
              </p:cNvPr>
              <p:cNvSpPr txBox="1"/>
              <p:nvPr/>
            </p:nvSpPr>
            <p:spPr>
              <a:xfrm>
                <a:off x="8286749" y="6045643"/>
                <a:ext cx="39052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𝐶𝑢𝑡𝑜𝑓𝑓</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𝑓𝑟𝑒𝑞𝑢𝑒𝑛𝑐𝑦</m:t>
                      </m:r>
                      <m:r>
                        <a:rPr lang="en-US" altLang="zh-CN" sz="2400" i="1" dirty="0" smtClean="0">
                          <a:latin typeface="Cambria Math" panose="02040503050406030204" pitchFamily="18" charset="0"/>
                        </a:rPr>
                        <m:t>=150</m:t>
                      </m:r>
                    </m:oMath>
                  </m:oMathPara>
                </a14:m>
                <a:endParaRPr lang="zh-CN" altLang="en-US" sz="2400" dirty="0"/>
              </a:p>
            </p:txBody>
          </p:sp>
        </mc:Choice>
        <mc:Fallback xmlns="">
          <p:sp>
            <p:nvSpPr>
              <p:cNvPr id="18" name="文本框 17">
                <a:extLst>
                  <a:ext uri="{FF2B5EF4-FFF2-40B4-BE49-F238E27FC236}">
                    <a16:creationId xmlns:a16="http://schemas.microsoft.com/office/drawing/2014/main" id="{B2278E03-214A-4AF0-AAE0-D47C0305F8B3}"/>
                  </a:ext>
                </a:extLst>
              </p:cNvPr>
              <p:cNvSpPr txBox="1">
                <a:spLocks noRot="1" noChangeAspect="1" noMove="1" noResize="1" noEditPoints="1" noAdjustHandles="1" noChangeArrowheads="1" noChangeShapeType="1" noTextEdit="1"/>
              </p:cNvSpPr>
              <p:nvPr/>
            </p:nvSpPr>
            <p:spPr>
              <a:xfrm>
                <a:off x="8286749" y="6045643"/>
                <a:ext cx="3905251" cy="461665"/>
              </a:xfrm>
              <a:prstGeom prst="rect">
                <a:avLst/>
              </a:prstGeom>
              <a:blipFill>
                <a:blip r:embed="rId9"/>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10976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7E14FFCB-D4AE-438A-BC72-202B92790ABA}"/>
              </a:ext>
            </a:extLst>
          </p:cNvPr>
          <p:cNvSpPr/>
          <p:nvPr/>
        </p:nvSpPr>
        <p:spPr>
          <a:xfrm>
            <a:off x="5555907" y="2017972"/>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1">
            <a:extLst>
              <a:ext uri="{FF2B5EF4-FFF2-40B4-BE49-F238E27FC236}">
                <a16:creationId xmlns:a16="http://schemas.microsoft.com/office/drawing/2014/main" id="{893F37FE-84D1-49C4-8185-59E779F92E3A}"/>
              </a:ext>
            </a:extLst>
          </p:cNvPr>
          <p:cNvSpPr txBox="1"/>
          <p:nvPr/>
        </p:nvSpPr>
        <p:spPr>
          <a:xfrm>
            <a:off x="3595679" y="3703984"/>
            <a:ext cx="5441031" cy="592470"/>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Result Analysis</a:t>
            </a:r>
          </a:p>
        </p:txBody>
      </p:sp>
      <p:sp>
        <p:nvSpPr>
          <p:cNvPr id="10" name="文本框 11">
            <a:extLst>
              <a:ext uri="{FF2B5EF4-FFF2-40B4-BE49-F238E27FC236}">
                <a16:creationId xmlns:a16="http://schemas.microsoft.com/office/drawing/2014/main" id="{8ED1FCE4-D357-460A-9B19-C780272E99CF}"/>
              </a:ext>
            </a:extLst>
          </p:cNvPr>
          <p:cNvSpPr txBox="1"/>
          <p:nvPr/>
        </p:nvSpPr>
        <p:spPr>
          <a:xfrm>
            <a:off x="5449748" y="2503956"/>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8955437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Adding the noise</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3133268"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Original image</a:t>
            </a:r>
            <a:endParaRPr lang="zh-CN" altLang="en-US" sz="3600" dirty="0">
              <a:solidFill>
                <a:schemeClr val="tx2"/>
              </a:solidFill>
            </a:endParaRPr>
          </a:p>
        </p:txBody>
      </p:sp>
      <p:sp>
        <p:nvSpPr>
          <p:cNvPr id="9" name="标题 1">
            <a:extLst>
              <a:ext uri="{FF2B5EF4-FFF2-40B4-BE49-F238E27FC236}">
                <a16:creationId xmlns:a16="http://schemas.microsoft.com/office/drawing/2014/main" id="{40DA81B4-746E-49AC-8C4B-DA856B2C40DE}"/>
              </a:ext>
            </a:extLst>
          </p:cNvPr>
          <p:cNvSpPr txBox="1">
            <a:spLocks/>
          </p:cNvSpPr>
          <p:nvPr/>
        </p:nvSpPr>
        <p:spPr>
          <a:xfrm>
            <a:off x="6481991" y="1660208"/>
            <a:ext cx="5338533" cy="1089529"/>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Adding Salt and Pepper noise</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172" y="2942212"/>
            <a:ext cx="4514248" cy="2539264"/>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101" y="2942212"/>
            <a:ext cx="4506919" cy="2539264"/>
          </a:xfrm>
          <a:prstGeom prst="rect">
            <a:avLst/>
          </a:prstGeom>
        </p:spPr>
      </p:pic>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b="22358"/>
          <a:stretch/>
        </p:blipFill>
        <p:spPr>
          <a:xfrm>
            <a:off x="467292" y="945755"/>
            <a:ext cx="6290082" cy="479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582812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Adding the noise</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3133268"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Original image</a:t>
            </a:r>
            <a:endParaRPr lang="zh-CN" altLang="en-US" sz="3600" dirty="0">
              <a:solidFill>
                <a:schemeClr val="tx2"/>
              </a:solidFill>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172" y="2942212"/>
            <a:ext cx="4514248" cy="253926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888" y="2942212"/>
            <a:ext cx="4482578" cy="2539264"/>
          </a:xfrm>
          <a:prstGeom prst="rect">
            <a:avLst/>
          </a:prstGeom>
        </p:spPr>
      </p:pic>
      <p:sp>
        <p:nvSpPr>
          <p:cNvPr id="8" name="标题 1">
            <a:extLst>
              <a:ext uri="{FF2B5EF4-FFF2-40B4-BE49-F238E27FC236}">
                <a16:creationId xmlns:a16="http://schemas.microsoft.com/office/drawing/2014/main" id="{40DA81B4-746E-49AC-8C4B-DA856B2C40DE}"/>
              </a:ext>
            </a:extLst>
          </p:cNvPr>
          <p:cNvSpPr txBox="1">
            <a:spLocks/>
          </p:cNvSpPr>
          <p:nvPr/>
        </p:nvSpPr>
        <p:spPr>
          <a:xfrm>
            <a:off x="6481991" y="1909507"/>
            <a:ext cx="5338533"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Adding Gaussian noise</a:t>
            </a:r>
          </a:p>
        </p:txBody>
      </p:sp>
      <p:pic>
        <p:nvPicPr>
          <p:cNvPr id="12" name="图片 11"/>
          <p:cNvPicPr>
            <a:picLocks noChangeAspect="1"/>
          </p:cNvPicPr>
          <p:nvPr/>
        </p:nvPicPr>
        <p:blipFill rotWithShape="1">
          <a:blip r:embed="rId6">
            <a:extLst>
              <a:ext uri="{28A0092B-C50C-407E-A947-70E740481C1C}">
                <a14:useLocalDpi xmlns:a14="http://schemas.microsoft.com/office/drawing/2010/main" val="0"/>
              </a:ext>
            </a:extLst>
          </a:blip>
          <a:srcRect b="22358"/>
          <a:stretch/>
        </p:blipFill>
        <p:spPr>
          <a:xfrm>
            <a:off x="467292" y="945755"/>
            <a:ext cx="6290082" cy="479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704621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Adding the noise</a:t>
            </a:r>
            <a:endParaRPr lang="zh-CN" altLang="en-US"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endParaRP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904300"/>
            <a:ext cx="3133268"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Original image</a:t>
            </a:r>
            <a:endParaRPr lang="zh-CN" altLang="en-US" sz="3600" dirty="0">
              <a:solidFill>
                <a:schemeClr val="tx2"/>
              </a:solidFill>
            </a:endParaRPr>
          </a:p>
        </p:txBody>
      </p:sp>
      <p:sp>
        <p:nvSpPr>
          <p:cNvPr id="9" name="标题 1">
            <a:extLst>
              <a:ext uri="{FF2B5EF4-FFF2-40B4-BE49-F238E27FC236}">
                <a16:creationId xmlns:a16="http://schemas.microsoft.com/office/drawing/2014/main" id="{40DA81B4-746E-49AC-8C4B-DA856B2C40DE}"/>
              </a:ext>
            </a:extLst>
          </p:cNvPr>
          <p:cNvSpPr txBox="1">
            <a:spLocks/>
          </p:cNvSpPr>
          <p:nvPr/>
        </p:nvSpPr>
        <p:spPr>
          <a:xfrm>
            <a:off x="6481991" y="1909507"/>
            <a:ext cx="5338533" cy="5909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Adding Speckle noise</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172" y="2942212"/>
            <a:ext cx="4514248" cy="2539264"/>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888" y="2942212"/>
            <a:ext cx="4486552" cy="2539264"/>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b="22358"/>
          <a:stretch/>
        </p:blipFill>
        <p:spPr>
          <a:xfrm>
            <a:off x="467292" y="945755"/>
            <a:ext cx="6290082" cy="479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33527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Peak Signal to Noise Ratio (PSNR)</a:t>
            </a: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505290"/>
            <a:ext cx="11009783" cy="1588127"/>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altLang="zh-CN" sz="3600" dirty="0">
                <a:solidFill>
                  <a:schemeClr val="tx2"/>
                </a:solidFill>
              </a:rPr>
              <a:t>An objective criterion for evaluating images</a:t>
            </a:r>
          </a:p>
          <a:p>
            <a:pPr marL="571500" indent="-571500">
              <a:buFont typeface="Arial" panose="020B0604020202020204" pitchFamily="34" charset="0"/>
              <a:buChar char="•"/>
            </a:pPr>
            <a:r>
              <a:rPr lang="en-US" altLang="zh-CN" sz="3600" dirty="0">
                <a:solidFill>
                  <a:schemeClr val="tx2"/>
                </a:solidFill>
              </a:rPr>
              <a:t>The scores may not exactly match the visual quality seen by the human eye</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EF179CB-E5E5-4BCB-96AB-2798674BCABE}"/>
                  </a:ext>
                </a:extLst>
              </p:cNvPr>
              <p:cNvSpPr txBox="1"/>
              <p:nvPr/>
            </p:nvSpPr>
            <p:spPr>
              <a:xfrm>
                <a:off x="2477631" y="3373821"/>
                <a:ext cx="7012650" cy="13482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𝑃𝑆𝑁𝑅</m:t>
                      </m:r>
                      <m:r>
                        <a:rPr lang="en-US" altLang="zh-CN" sz="3600" b="0" i="1" smtClean="0">
                          <a:latin typeface="Cambria Math" panose="02040503050406030204" pitchFamily="18" charset="0"/>
                        </a:rPr>
                        <m:t>=10×</m:t>
                      </m:r>
                      <m:func>
                        <m:funcPr>
                          <m:ctrlPr>
                            <a:rPr lang="en-US" altLang="zh-CN" sz="3600" b="0" i="1" smtClean="0">
                              <a:latin typeface="Cambria Math" panose="02040503050406030204" pitchFamily="18" charset="0"/>
                              <a:ea typeface="Cambria Math" panose="02040503050406030204" pitchFamily="18" charset="0"/>
                            </a:rPr>
                          </m:ctrlPr>
                        </m:funcPr>
                        <m:fName>
                          <m:sSub>
                            <m:sSubPr>
                              <m:ctrlPr>
                                <a:rPr lang="en-US" altLang="zh-CN" sz="3600" b="0" i="1" smtClean="0">
                                  <a:latin typeface="Cambria Math" panose="02040503050406030204" pitchFamily="18" charset="0"/>
                                  <a:ea typeface="Cambria Math" panose="02040503050406030204" pitchFamily="18" charset="0"/>
                                </a:rPr>
                              </m:ctrlPr>
                            </m:sSubPr>
                            <m:e>
                              <m:r>
                                <m:rPr>
                                  <m:sty m:val="p"/>
                                </m:rPr>
                                <a:rPr lang="en-US" altLang="zh-CN" sz="3600" b="0" i="0" smtClean="0">
                                  <a:latin typeface="Cambria Math" panose="02040503050406030204" pitchFamily="18" charset="0"/>
                                  <a:ea typeface="Cambria Math" panose="02040503050406030204" pitchFamily="18" charset="0"/>
                                </a:rPr>
                                <m:t>log</m:t>
                              </m:r>
                            </m:e>
                            <m:sub>
                              <m:r>
                                <a:rPr lang="en-US" altLang="zh-CN" sz="3600" b="0" i="1" smtClean="0">
                                  <a:latin typeface="Cambria Math" panose="02040503050406030204" pitchFamily="18" charset="0"/>
                                  <a:ea typeface="Cambria Math" panose="02040503050406030204" pitchFamily="18" charset="0"/>
                                </a:rPr>
                                <m:t>10</m:t>
                              </m:r>
                            </m:sub>
                          </m:sSub>
                        </m:fName>
                        <m:e>
                          <m:d>
                            <m:dPr>
                              <m:ctrlPr>
                                <a:rPr lang="en-US" altLang="zh-CN" sz="3600" b="0" i="1" smtClean="0">
                                  <a:latin typeface="Cambria Math" panose="02040503050406030204" pitchFamily="18" charset="0"/>
                                  <a:ea typeface="Cambria Math" panose="02040503050406030204" pitchFamily="18" charset="0"/>
                                </a:rPr>
                              </m:ctrlPr>
                            </m:dPr>
                            <m:e>
                              <m:f>
                                <m:fPr>
                                  <m:ctrlPr>
                                    <a:rPr lang="en-US" altLang="zh-CN" sz="3600" b="0" i="1" smtClean="0">
                                      <a:latin typeface="Cambria Math" panose="02040503050406030204" pitchFamily="18" charset="0"/>
                                      <a:ea typeface="Cambria Math" panose="02040503050406030204" pitchFamily="18" charset="0"/>
                                    </a:rPr>
                                  </m:ctrlPr>
                                </m:fPr>
                                <m:num>
                                  <m:sSup>
                                    <m:sSupPr>
                                      <m:ctrlPr>
                                        <a:rPr lang="en-US" altLang="zh-CN" sz="3600" b="0" i="1" smtClean="0">
                                          <a:latin typeface="Cambria Math" panose="02040503050406030204" pitchFamily="18" charset="0"/>
                                          <a:ea typeface="Cambria Math" panose="02040503050406030204" pitchFamily="18" charset="0"/>
                                        </a:rPr>
                                      </m:ctrlPr>
                                    </m:sSupPr>
                                    <m:e>
                                      <m:d>
                                        <m:dPr>
                                          <m:ctrlPr>
                                            <a:rPr lang="en-US" altLang="zh-CN" sz="3600" b="0" i="1" smtClean="0">
                                              <a:latin typeface="Cambria Math" panose="02040503050406030204" pitchFamily="18" charset="0"/>
                                              <a:ea typeface="Cambria Math" panose="02040503050406030204" pitchFamily="18" charset="0"/>
                                            </a:rPr>
                                          </m:ctrlPr>
                                        </m:dPr>
                                        <m:e>
                                          <m:sSup>
                                            <m:sSupPr>
                                              <m:ctrlPr>
                                                <a:rPr lang="en-US" altLang="zh-CN" sz="3600" b="0" i="1" smtClean="0">
                                                  <a:latin typeface="Cambria Math" panose="02040503050406030204" pitchFamily="18" charset="0"/>
                                                  <a:ea typeface="Cambria Math" panose="02040503050406030204" pitchFamily="18" charset="0"/>
                                                </a:rPr>
                                              </m:ctrlPr>
                                            </m:sSupPr>
                                            <m:e>
                                              <m:r>
                                                <a:rPr lang="en-US" altLang="zh-CN" sz="3600" b="0" i="1" smtClean="0">
                                                  <a:latin typeface="Cambria Math" panose="02040503050406030204" pitchFamily="18" charset="0"/>
                                                  <a:ea typeface="Cambria Math" panose="02040503050406030204" pitchFamily="18" charset="0"/>
                                                </a:rPr>
                                                <m:t>2</m:t>
                                              </m:r>
                                            </m:e>
                                            <m:sup>
                                              <m:r>
                                                <a:rPr lang="en-US" altLang="zh-CN" sz="3600" b="0" i="1" smtClean="0">
                                                  <a:latin typeface="Cambria Math" panose="02040503050406030204" pitchFamily="18" charset="0"/>
                                                  <a:ea typeface="Cambria Math" panose="02040503050406030204" pitchFamily="18" charset="0"/>
                                                </a:rPr>
                                                <m:t>𝑛</m:t>
                                              </m:r>
                                            </m:sup>
                                          </m:sSup>
                                          <m:r>
                                            <a:rPr lang="en-US" altLang="zh-CN" sz="3600" b="0" i="1" smtClean="0">
                                              <a:latin typeface="Cambria Math" panose="02040503050406030204" pitchFamily="18" charset="0"/>
                                              <a:ea typeface="Cambria Math" panose="02040503050406030204" pitchFamily="18" charset="0"/>
                                            </a:rPr>
                                            <m:t>−1</m:t>
                                          </m:r>
                                        </m:e>
                                      </m:d>
                                    </m:e>
                                    <m:sup>
                                      <m:r>
                                        <a:rPr lang="en-US" altLang="zh-CN" sz="3600" b="0" i="1" smtClean="0">
                                          <a:latin typeface="Cambria Math" panose="02040503050406030204" pitchFamily="18" charset="0"/>
                                          <a:ea typeface="Cambria Math" panose="02040503050406030204" pitchFamily="18" charset="0"/>
                                        </a:rPr>
                                        <m:t>2</m:t>
                                      </m:r>
                                    </m:sup>
                                  </m:sSup>
                                </m:num>
                                <m:den>
                                  <m:r>
                                    <a:rPr lang="en-US" altLang="zh-CN" sz="3600" b="0" i="1" smtClean="0">
                                      <a:latin typeface="Cambria Math" panose="02040503050406030204" pitchFamily="18" charset="0"/>
                                      <a:ea typeface="Cambria Math" panose="02040503050406030204" pitchFamily="18" charset="0"/>
                                    </a:rPr>
                                    <m:t>𝑀𝑆𝐸</m:t>
                                  </m:r>
                                </m:den>
                              </m:f>
                            </m:e>
                          </m:d>
                        </m:e>
                      </m:func>
                    </m:oMath>
                  </m:oMathPara>
                </a14:m>
                <a:endParaRPr lang="zh-CN" altLang="en-US" sz="3600" dirty="0"/>
              </a:p>
            </p:txBody>
          </p:sp>
        </mc:Choice>
        <mc:Fallback>
          <p:sp>
            <p:nvSpPr>
              <p:cNvPr id="3" name="文本框 2">
                <a:extLst>
                  <a:ext uri="{FF2B5EF4-FFF2-40B4-BE49-F238E27FC236}">
                    <a16:creationId xmlns:a16="http://schemas.microsoft.com/office/drawing/2014/main" id="{BEF179CB-E5E5-4BCB-96AB-2798674BCABE}"/>
                  </a:ext>
                </a:extLst>
              </p:cNvPr>
              <p:cNvSpPr txBox="1">
                <a:spLocks noRot="1" noChangeAspect="1" noMove="1" noResize="1" noEditPoints="1" noAdjustHandles="1" noChangeArrowheads="1" noChangeShapeType="1" noTextEdit="1"/>
              </p:cNvSpPr>
              <p:nvPr/>
            </p:nvSpPr>
            <p:spPr>
              <a:xfrm>
                <a:off x="2477631" y="3373821"/>
                <a:ext cx="7012650" cy="134825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44690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Gaussian </a:t>
            </a:r>
            <a:r>
              <a:rPr lang="en-US" altLang="zh-CN" sz="4000" b="1" dirty="0" err="1">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lowpass</a:t>
            </a:r>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 filter</a:t>
            </a: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40649" t="38157" r="8758" b="34004"/>
          <a:stretch/>
        </p:blipFill>
        <p:spPr>
          <a:xfrm>
            <a:off x="508690" y="1213198"/>
            <a:ext cx="4726004" cy="1405289"/>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40607" t="38540" r="9378" b="34922"/>
          <a:stretch/>
        </p:blipFill>
        <p:spPr>
          <a:xfrm>
            <a:off x="508690" y="3042304"/>
            <a:ext cx="4726004" cy="1346515"/>
          </a:xfrm>
          <a:prstGeom prst="rect">
            <a:avLst/>
          </a:prstGeom>
        </p:spPr>
      </p:pic>
      <p:pic>
        <p:nvPicPr>
          <p:cNvPr id="9" name="图片 8"/>
          <p:cNvPicPr>
            <a:picLocks noChangeAspect="1"/>
          </p:cNvPicPr>
          <p:nvPr/>
        </p:nvPicPr>
        <p:blipFill rotWithShape="1">
          <a:blip r:embed="rId6">
            <a:extLst>
              <a:ext uri="{28A0092B-C50C-407E-A947-70E740481C1C}">
                <a14:useLocalDpi xmlns:a14="http://schemas.microsoft.com/office/drawing/2010/main" val="0"/>
              </a:ext>
            </a:extLst>
          </a:blip>
          <a:srcRect l="40814" t="37608" r="9218" b="34334"/>
          <a:stretch/>
        </p:blipFill>
        <p:spPr>
          <a:xfrm>
            <a:off x="508690" y="4812636"/>
            <a:ext cx="4726004" cy="1425017"/>
          </a:xfrm>
          <a:prstGeom prst="rect">
            <a:avLst/>
          </a:prstGeom>
        </p:spPr>
      </p:pic>
      <p:graphicFrame>
        <p:nvGraphicFramePr>
          <p:cNvPr id="10" name="表格 9"/>
          <p:cNvGraphicFramePr>
            <a:graphicFrameLocks noGrp="1"/>
          </p:cNvGraphicFramePr>
          <p:nvPr/>
        </p:nvGraphicFramePr>
        <p:xfrm>
          <a:off x="5904387" y="2364412"/>
          <a:ext cx="6020391" cy="2472089"/>
        </p:xfrm>
        <a:graphic>
          <a:graphicData uri="http://schemas.openxmlformats.org/drawingml/2006/table">
            <a:tbl>
              <a:tblPr firstRow="1" bandRow="1">
                <a:tableStyleId>{5C22544A-7EE6-4342-B048-85BDC9FD1C3A}</a:tableStyleId>
              </a:tblPr>
              <a:tblGrid>
                <a:gridCol w="1240504">
                  <a:extLst>
                    <a:ext uri="{9D8B030D-6E8A-4147-A177-3AD203B41FA5}">
                      <a16:colId xmlns:a16="http://schemas.microsoft.com/office/drawing/2014/main" val="20000"/>
                    </a:ext>
                  </a:extLst>
                </a:gridCol>
                <a:gridCol w="1769691">
                  <a:extLst>
                    <a:ext uri="{9D8B030D-6E8A-4147-A177-3AD203B41FA5}">
                      <a16:colId xmlns:a16="http://schemas.microsoft.com/office/drawing/2014/main" val="20001"/>
                    </a:ext>
                  </a:extLst>
                </a:gridCol>
                <a:gridCol w="1505098">
                  <a:extLst>
                    <a:ext uri="{9D8B030D-6E8A-4147-A177-3AD203B41FA5}">
                      <a16:colId xmlns:a16="http://schemas.microsoft.com/office/drawing/2014/main" val="20002"/>
                    </a:ext>
                  </a:extLst>
                </a:gridCol>
                <a:gridCol w="1505098">
                  <a:extLst>
                    <a:ext uri="{9D8B030D-6E8A-4147-A177-3AD203B41FA5}">
                      <a16:colId xmlns:a16="http://schemas.microsoft.com/office/drawing/2014/main" val="20003"/>
                    </a:ext>
                  </a:extLst>
                </a:gridCol>
              </a:tblGrid>
              <a:tr h="1357030">
                <a:tc>
                  <a:txBody>
                    <a:bodyPr/>
                    <a:lstStyle/>
                    <a:p>
                      <a:pPr algn="ctr"/>
                      <a:endParaRPr lang="zh-CN" altLang="en-US" sz="2800" dirty="0"/>
                    </a:p>
                  </a:txBody>
                  <a:tcPr/>
                </a:tc>
                <a:tc>
                  <a:txBody>
                    <a:bodyPr/>
                    <a:lstStyle/>
                    <a:p>
                      <a:pPr algn="ctr"/>
                      <a:r>
                        <a:rPr lang="en-US" altLang="zh-CN" sz="2800" dirty="0"/>
                        <a:t>Salt &amp; Pepper Noise</a:t>
                      </a:r>
                      <a:endParaRPr lang="zh-CN" altLang="en-US" sz="2800" dirty="0"/>
                    </a:p>
                  </a:txBody>
                  <a:tcPr/>
                </a:tc>
                <a:tc>
                  <a:txBody>
                    <a:bodyPr/>
                    <a:lstStyle/>
                    <a:p>
                      <a:pPr algn="ctr"/>
                      <a:r>
                        <a:rPr lang="en-US" altLang="zh-CN" sz="2800" dirty="0"/>
                        <a:t>Gaussian Noise</a:t>
                      </a:r>
                      <a:endParaRPr lang="zh-CN" altLang="en-US" sz="2800" dirty="0"/>
                    </a:p>
                  </a:txBody>
                  <a:tcPr/>
                </a:tc>
                <a:tc>
                  <a:txBody>
                    <a:bodyPr/>
                    <a:lstStyle/>
                    <a:p>
                      <a:pPr algn="ctr"/>
                      <a:r>
                        <a:rPr lang="en-US" altLang="zh-CN" sz="2800" dirty="0"/>
                        <a:t>Speckle Noise</a:t>
                      </a:r>
                      <a:endParaRPr lang="zh-CN" altLang="en-US" sz="2800" dirty="0"/>
                    </a:p>
                  </a:txBody>
                  <a:tcPr/>
                </a:tc>
                <a:extLst>
                  <a:ext uri="{0D108BD9-81ED-4DB2-BD59-A6C34878D82A}">
                    <a16:rowId xmlns:a16="http://schemas.microsoft.com/office/drawing/2014/main" val="10000"/>
                  </a:ext>
                </a:extLst>
              </a:tr>
              <a:tr h="1100489">
                <a:tc>
                  <a:txBody>
                    <a:bodyPr/>
                    <a:lstStyle/>
                    <a:p>
                      <a:pPr algn="ctr"/>
                      <a:r>
                        <a:rPr lang="en-US" altLang="zh-CN" sz="2800" dirty="0"/>
                        <a:t>PSNR</a:t>
                      </a:r>
                      <a:endParaRPr lang="zh-CN" altLang="en-US" sz="2800" dirty="0"/>
                    </a:p>
                  </a:txBody>
                  <a:tcPr/>
                </a:tc>
                <a:tc>
                  <a:txBody>
                    <a:bodyPr/>
                    <a:lstStyle/>
                    <a:p>
                      <a:pPr algn="ctr"/>
                      <a:r>
                        <a:rPr lang="en-US" altLang="zh-CN" sz="2800" dirty="0"/>
                        <a:t>24.2529</a:t>
                      </a:r>
                      <a:endParaRPr lang="zh-CN" altLang="en-US" sz="2800" dirty="0"/>
                    </a:p>
                  </a:txBody>
                  <a:tcPr/>
                </a:tc>
                <a:tc>
                  <a:txBody>
                    <a:bodyPr/>
                    <a:lstStyle/>
                    <a:p>
                      <a:pPr algn="ctr"/>
                      <a:r>
                        <a:rPr lang="en-US" altLang="zh-CN" sz="2800" dirty="0"/>
                        <a:t>23.5834</a:t>
                      </a:r>
                      <a:endParaRPr lang="zh-CN" altLang="en-US" sz="2800" dirty="0"/>
                    </a:p>
                  </a:txBody>
                  <a:tcPr/>
                </a:tc>
                <a:tc>
                  <a:txBody>
                    <a:bodyPr/>
                    <a:lstStyle/>
                    <a:p>
                      <a:pPr algn="ctr"/>
                      <a:r>
                        <a:rPr lang="en-US" altLang="zh-CN" sz="2800" dirty="0"/>
                        <a:t>23.2055</a:t>
                      </a:r>
                      <a:endParaRPr lang="zh-CN" altLang="en-US" sz="2800" dirty="0"/>
                    </a:p>
                  </a:txBody>
                  <a:tcPr/>
                </a:tc>
                <a:extLst>
                  <a:ext uri="{0D108BD9-81ED-4DB2-BD59-A6C34878D82A}">
                    <a16:rowId xmlns:a16="http://schemas.microsoft.com/office/drawing/2014/main" val="10001"/>
                  </a:ext>
                </a:extLst>
              </a:tr>
            </a:tbl>
          </a:graphicData>
        </a:graphic>
      </p:graphicFrame>
      <p:sp>
        <p:nvSpPr>
          <p:cNvPr id="11" name="标题 1">
            <a:extLst>
              <a:ext uri="{FF2B5EF4-FFF2-40B4-BE49-F238E27FC236}">
                <a16:creationId xmlns:a16="http://schemas.microsoft.com/office/drawing/2014/main" id="{40DA81B4-746E-49AC-8C4B-DA856B2C40DE}"/>
              </a:ext>
            </a:extLst>
          </p:cNvPr>
          <p:cNvSpPr txBox="1">
            <a:spLocks/>
          </p:cNvSpPr>
          <p:nvPr/>
        </p:nvSpPr>
        <p:spPr>
          <a:xfrm>
            <a:off x="508690" y="789381"/>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Salt and Pepper noise</a:t>
            </a:r>
          </a:p>
        </p:txBody>
      </p:sp>
      <p:sp>
        <p:nvSpPr>
          <p:cNvPr id="12" name="标题 1">
            <a:extLst>
              <a:ext uri="{FF2B5EF4-FFF2-40B4-BE49-F238E27FC236}">
                <a16:creationId xmlns:a16="http://schemas.microsoft.com/office/drawing/2014/main" id="{40DA81B4-746E-49AC-8C4B-DA856B2C40DE}"/>
              </a:ext>
            </a:extLst>
          </p:cNvPr>
          <p:cNvSpPr txBox="1">
            <a:spLocks/>
          </p:cNvSpPr>
          <p:nvPr/>
        </p:nvSpPr>
        <p:spPr>
          <a:xfrm>
            <a:off x="508690" y="2562173"/>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Gaussian noise</a:t>
            </a:r>
          </a:p>
        </p:txBody>
      </p:sp>
      <p:sp>
        <p:nvSpPr>
          <p:cNvPr id="13" name="标题 1">
            <a:extLst>
              <a:ext uri="{FF2B5EF4-FFF2-40B4-BE49-F238E27FC236}">
                <a16:creationId xmlns:a16="http://schemas.microsoft.com/office/drawing/2014/main" id="{40DA81B4-746E-49AC-8C4B-DA856B2C40DE}"/>
              </a:ext>
            </a:extLst>
          </p:cNvPr>
          <p:cNvSpPr txBox="1">
            <a:spLocks/>
          </p:cNvSpPr>
          <p:nvPr/>
        </p:nvSpPr>
        <p:spPr>
          <a:xfrm>
            <a:off x="479065" y="4390365"/>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Speckle noise</a:t>
            </a:r>
          </a:p>
        </p:txBody>
      </p:sp>
    </p:spTree>
    <p:extLst>
      <p:ext uri="{BB962C8B-B14F-4D97-AF65-F5344CB8AC3E}">
        <p14:creationId xmlns:p14="http://schemas.microsoft.com/office/powerpoint/2010/main" val="3609689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143050"/>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Butterworth </a:t>
            </a:r>
            <a:r>
              <a:rPr lang="en-US" altLang="zh-CN" sz="4000" b="1" dirty="0" err="1">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lowpass</a:t>
            </a:r>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 filter</a:t>
            </a:r>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40974" t="38348" r="9211" b="35041"/>
          <a:stretch/>
        </p:blipFill>
        <p:spPr>
          <a:xfrm>
            <a:off x="715042" y="1225201"/>
            <a:ext cx="4726004" cy="1355637"/>
          </a:xfrm>
          <a:prstGeom prst="rect">
            <a:avLst/>
          </a:prstGeom>
        </p:spPr>
      </p:pic>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40816" t="38348" r="9369" b="35188"/>
          <a:stretch/>
        </p:blipFill>
        <p:spPr>
          <a:xfrm>
            <a:off x="715042" y="3016658"/>
            <a:ext cx="4726004" cy="1348147"/>
          </a:xfrm>
          <a:prstGeom prst="rect">
            <a:avLst/>
          </a:prstGeom>
        </p:spPr>
      </p:pic>
      <p:pic>
        <p:nvPicPr>
          <p:cNvPr id="14" name="图片 13"/>
          <p:cNvPicPr>
            <a:picLocks noChangeAspect="1"/>
          </p:cNvPicPr>
          <p:nvPr/>
        </p:nvPicPr>
        <p:blipFill rotWithShape="1">
          <a:blip r:embed="rId6">
            <a:extLst>
              <a:ext uri="{28A0092B-C50C-407E-A947-70E740481C1C}">
                <a14:useLocalDpi xmlns:a14="http://schemas.microsoft.com/office/drawing/2010/main" val="0"/>
              </a:ext>
            </a:extLst>
          </a:blip>
          <a:srcRect l="41131" t="37907" r="9290" b="35335"/>
          <a:stretch/>
        </p:blipFill>
        <p:spPr>
          <a:xfrm>
            <a:off x="715042" y="4957694"/>
            <a:ext cx="4726004" cy="1369638"/>
          </a:xfrm>
          <a:prstGeom prst="rect">
            <a:avLst/>
          </a:prstGeom>
        </p:spPr>
      </p:pic>
      <p:graphicFrame>
        <p:nvGraphicFramePr>
          <p:cNvPr id="15" name="表格 14"/>
          <p:cNvGraphicFramePr>
            <a:graphicFrameLocks noGrp="1"/>
          </p:cNvGraphicFramePr>
          <p:nvPr>
            <p:extLst>
              <p:ext uri="{D42A27DB-BD31-4B8C-83A1-F6EECF244321}">
                <p14:modId xmlns:p14="http://schemas.microsoft.com/office/powerpoint/2010/main" val="1099508207"/>
              </p:ext>
            </p:extLst>
          </p:nvPr>
        </p:nvGraphicFramePr>
        <p:xfrm>
          <a:off x="5904387" y="2364412"/>
          <a:ext cx="6020391" cy="2472089"/>
        </p:xfrm>
        <a:graphic>
          <a:graphicData uri="http://schemas.openxmlformats.org/drawingml/2006/table">
            <a:tbl>
              <a:tblPr firstRow="1" bandRow="1">
                <a:tableStyleId>{5C22544A-7EE6-4342-B048-85BDC9FD1C3A}</a:tableStyleId>
              </a:tblPr>
              <a:tblGrid>
                <a:gridCol w="1240504">
                  <a:extLst>
                    <a:ext uri="{9D8B030D-6E8A-4147-A177-3AD203B41FA5}">
                      <a16:colId xmlns:a16="http://schemas.microsoft.com/office/drawing/2014/main" val="20000"/>
                    </a:ext>
                  </a:extLst>
                </a:gridCol>
                <a:gridCol w="1769691">
                  <a:extLst>
                    <a:ext uri="{9D8B030D-6E8A-4147-A177-3AD203B41FA5}">
                      <a16:colId xmlns:a16="http://schemas.microsoft.com/office/drawing/2014/main" val="20001"/>
                    </a:ext>
                  </a:extLst>
                </a:gridCol>
                <a:gridCol w="1505098">
                  <a:extLst>
                    <a:ext uri="{9D8B030D-6E8A-4147-A177-3AD203B41FA5}">
                      <a16:colId xmlns:a16="http://schemas.microsoft.com/office/drawing/2014/main" val="20002"/>
                    </a:ext>
                  </a:extLst>
                </a:gridCol>
                <a:gridCol w="1505098">
                  <a:extLst>
                    <a:ext uri="{9D8B030D-6E8A-4147-A177-3AD203B41FA5}">
                      <a16:colId xmlns:a16="http://schemas.microsoft.com/office/drawing/2014/main" val="20003"/>
                    </a:ext>
                  </a:extLst>
                </a:gridCol>
              </a:tblGrid>
              <a:tr h="1357030">
                <a:tc>
                  <a:txBody>
                    <a:bodyPr/>
                    <a:lstStyle/>
                    <a:p>
                      <a:pPr algn="ctr"/>
                      <a:endParaRPr lang="zh-CN" altLang="en-US" sz="2800" dirty="0"/>
                    </a:p>
                  </a:txBody>
                  <a:tcPr/>
                </a:tc>
                <a:tc>
                  <a:txBody>
                    <a:bodyPr/>
                    <a:lstStyle/>
                    <a:p>
                      <a:pPr algn="ctr"/>
                      <a:r>
                        <a:rPr lang="en-US" altLang="zh-CN" sz="2800" dirty="0"/>
                        <a:t>Salt &amp; Pepper Noise</a:t>
                      </a:r>
                      <a:endParaRPr lang="zh-CN" altLang="en-US" sz="2800" dirty="0"/>
                    </a:p>
                  </a:txBody>
                  <a:tcPr/>
                </a:tc>
                <a:tc>
                  <a:txBody>
                    <a:bodyPr/>
                    <a:lstStyle/>
                    <a:p>
                      <a:pPr algn="ctr"/>
                      <a:r>
                        <a:rPr lang="en-US" altLang="zh-CN" sz="2800" dirty="0"/>
                        <a:t>Gaussian Noise</a:t>
                      </a:r>
                      <a:endParaRPr lang="zh-CN" altLang="en-US" sz="2800" dirty="0"/>
                    </a:p>
                  </a:txBody>
                  <a:tcPr/>
                </a:tc>
                <a:tc>
                  <a:txBody>
                    <a:bodyPr/>
                    <a:lstStyle/>
                    <a:p>
                      <a:pPr algn="ctr"/>
                      <a:r>
                        <a:rPr lang="en-US" altLang="zh-CN" sz="2800" dirty="0"/>
                        <a:t>Speckle Noise</a:t>
                      </a:r>
                      <a:endParaRPr lang="zh-CN" altLang="en-US" sz="2800" dirty="0"/>
                    </a:p>
                  </a:txBody>
                  <a:tcPr/>
                </a:tc>
                <a:extLst>
                  <a:ext uri="{0D108BD9-81ED-4DB2-BD59-A6C34878D82A}">
                    <a16:rowId xmlns:a16="http://schemas.microsoft.com/office/drawing/2014/main" val="10000"/>
                  </a:ext>
                </a:extLst>
              </a:tr>
              <a:tr h="1100489">
                <a:tc>
                  <a:txBody>
                    <a:bodyPr/>
                    <a:lstStyle/>
                    <a:p>
                      <a:pPr algn="ctr"/>
                      <a:r>
                        <a:rPr lang="en-US" altLang="zh-CN" sz="2800" dirty="0"/>
                        <a:t>PSNR</a:t>
                      </a:r>
                      <a:endParaRPr lang="zh-CN" altLang="en-US" sz="2800" dirty="0"/>
                    </a:p>
                  </a:txBody>
                  <a:tcPr/>
                </a:tc>
                <a:tc>
                  <a:txBody>
                    <a:bodyPr/>
                    <a:lstStyle/>
                    <a:p>
                      <a:pPr algn="ctr"/>
                      <a:r>
                        <a:rPr lang="en-US" altLang="zh-CN" sz="2800" dirty="0"/>
                        <a:t>24.2577</a:t>
                      </a:r>
                      <a:endParaRPr lang="zh-CN" altLang="en-US" sz="2800" dirty="0"/>
                    </a:p>
                  </a:txBody>
                  <a:tcPr/>
                </a:tc>
                <a:tc>
                  <a:txBody>
                    <a:bodyPr/>
                    <a:lstStyle/>
                    <a:p>
                      <a:pPr algn="ctr"/>
                      <a:r>
                        <a:rPr lang="en-US" altLang="zh-CN" sz="2800" dirty="0"/>
                        <a:t>23.5883</a:t>
                      </a:r>
                      <a:endParaRPr lang="zh-CN" altLang="en-US" sz="2800" dirty="0"/>
                    </a:p>
                  </a:txBody>
                  <a:tcPr/>
                </a:tc>
                <a:tc>
                  <a:txBody>
                    <a:bodyPr/>
                    <a:lstStyle/>
                    <a:p>
                      <a:pPr algn="ctr"/>
                      <a:r>
                        <a:rPr lang="en-US" altLang="zh-CN" sz="2800" dirty="0"/>
                        <a:t>23.2104</a:t>
                      </a:r>
                      <a:endParaRPr lang="zh-CN" altLang="en-US" sz="2800" dirty="0"/>
                    </a:p>
                  </a:txBody>
                  <a:tcPr/>
                </a:tc>
                <a:extLst>
                  <a:ext uri="{0D108BD9-81ED-4DB2-BD59-A6C34878D82A}">
                    <a16:rowId xmlns:a16="http://schemas.microsoft.com/office/drawing/2014/main" val="10001"/>
                  </a:ext>
                </a:extLst>
              </a:tr>
            </a:tbl>
          </a:graphicData>
        </a:graphic>
      </p:graphicFrame>
      <p:sp>
        <p:nvSpPr>
          <p:cNvPr id="8" name="标题 1">
            <a:extLst>
              <a:ext uri="{FF2B5EF4-FFF2-40B4-BE49-F238E27FC236}">
                <a16:creationId xmlns:a16="http://schemas.microsoft.com/office/drawing/2014/main" id="{40DA81B4-746E-49AC-8C4B-DA856B2C40DE}"/>
              </a:ext>
            </a:extLst>
          </p:cNvPr>
          <p:cNvSpPr txBox="1">
            <a:spLocks/>
          </p:cNvSpPr>
          <p:nvPr/>
        </p:nvSpPr>
        <p:spPr>
          <a:xfrm>
            <a:off x="508690" y="789381"/>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Salt and Pepper noise</a:t>
            </a:r>
          </a:p>
        </p:txBody>
      </p:sp>
      <p:sp>
        <p:nvSpPr>
          <p:cNvPr id="9" name="标题 1">
            <a:extLst>
              <a:ext uri="{FF2B5EF4-FFF2-40B4-BE49-F238E27FC236}">
                <a16:creationId xmlns:a16="http://schemas.microsoft.com/office/drawing/2014/main" id="{40DA81B4-746E-49AC-8C4B-DA856B2C40DE}"/>
              </a:ext>
            </a:extLst>
          </p:cNvPr>
          <p:cNvSpPr txBox="1">
            <a:spLocks/>
          </p:cNvSpPr>
          <p:nvPr/>
        </p:nvSpPr>
        <p:spPr>
          <a:xfrm>
            <a:off x="508690" y="2562173"/>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Gaussian noise</a:t>
            </a:r>
          </a:p>
        </p:txBody>
      </p:sp>
      <p:sp>
        <p:nvSpPr>
          <p:cNvPr id="10" name="标题 1">
            <a:extLst>
              <a:ext uri="{FF2B5EF4-FFF2-40B4-BE49-F238E27FC236}">
                <a16:creationId xmlns:a16="http://schemas.microsoft.com/office/drawing/2014/main" id="{40DA81B4-746E-49AC-8C4B-DA856B2C40DE}"/>
              </a:ext>
            </a:extLst>
          </p:cNvPr>
          <p:cNvSpPr txBox="1">
            <a:spLocks/>
          </p:cNvSpPr>
          <p:nvPr/>
        </p:nvSpPr>
        <p:spPr>
          <a:xfrm>
            <a:off x="479065" y="4390365"/>
            <a:ext cx="5338533" cy="48013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solidFill>
                  <a:schemeClr val="tx2"/>
                </a:solidFill>
              </a:rPr>
              <a:t>Speckle noise</a:t>
            </a:r>
          </a:p>
        </p:txBody>
      </p:sp>
    </p:spTree>
    <p:extLst>
      <p:ext uri="{BB962C8B-B14F-4D97-AF65-F5344CB8AC3E}">
        <p14:creationId xmlns:p14="http://schemas.microsoft.com/office/powerpoint/2010/main" val="9862622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065" y="441815"/>
            <a:ext cx="11341459" cy="646331"/>
          </a:xfrm>
          <a:noFill/>
        </p:spPr>
        <p:txBody>
          <a:bodyPr wrap="square" rtlCol="0">
            <a:spAutoFit/>
            <a:scene3d>
              <a:camera prst="orthographicFront"/>
              <a:lightRig rig="threePt" dir="t"/>
            </a:scene3d>
            <a:sp3d contourW="12700"/>
          </a:bodyPr>
          <a:lstStyle/>
          <a:p>
            <a:pPr algn="just"/>
            <a:r>
              <a:rPr lang="en-US" altLang="zh-CN" sz="4000" b="1" dirty="0">
                <a:gradFill>
                  <a:gsLst>
                    <a:gs pos="0">
                      <a:srgbClr val="23607C"/>
                    </a:gs>
                    <a:gs pos="100000">
                      <a:srgbClr val="0C364F"/>
                    </a:gs>
                  </a:gsLst>
                  <a:lin scaled="1"/>
                </a:gradFill>
                <a:latin typeface="Arial" panose="020B0604020202020204" pitchFamily="34" charset="0"/>
                <a:ea typeface="+mn-ea"/>
                <a:cs typeface="Arial" panose="020B0604020202020204" pitchFamily="34" charset="0"/>
              </a:rPr>
              <a:t>Future</a:t>
            </a:r>
          </a:p>
        </p:txBody>
      </p:sp>
      <p:sp>
        <p:nvSpPr>
          <p:cNvPr id="4" name="标题 1">
            <a:extLst>
              <a:ext uri="{FF2B5EF4-FFF2-40B4-BE49-F238E27FC236}">
                <a16:creationId xmlns:a16="http://schemas.microsoft.com/office/drawing/2014/main" id="{40DA81B4-746E-49AC-8C4B-DA856B2C40DE}"/>
              </a:ext>
            </a:extLst>
          </p:cNvPr>
          <p:cNvSpPr txBox="1">
            <a:spLocks/>
          </p:cNvSpPr>
          <p:nvPr/>
        </p:nvSpPr>
        <p:spPr>
          <a:xfrm>
            <a:off x="479065" y="1825702"/>
            <a:ext cx="11009783" cy="3083921"/>
          </a:xfrm>
          <a:prstGeom prst="rect">
            <a:avLst/>
          </a:prstGeom>
          <a:noFill/>
        </p:spPr>
        <p:txBody>
          <a:bodyPr vert="horz" wrap="square" lIns="91440" tIns="45720" rIns="91440" bIns="45720" rtlCol="0" anchor="ctr">
            <a:spAutoFit/>
            <a:scene3d>
              <a:camera prst="orthographicFront"/>
              <a:lightRig rig="threePt" dir="t"/>
            </a:scene3d>
            <a:sp3d contourW="127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tx2"/>
                </a:solidFill>
              </a:rPr>
              <a:t>In practical application, we should make clear that:</a:t>
            </a:r>
          </a:p>
          <a:p>
            <a:pPr marL="571500" indent="-571500">
              <a:buFont typeface="Arial" panose="020B0604020202020204" pitchFamily="34" charset="0"/>
              <a:buChar char="•"/>
            </a:pPr>
            <a:r>
              <a:rPr lang="en-US" altLang="zh-CN" sz="3600" dirty="0">
                <a:solidFill>
                  <a:schemeClr val="tx2"/>
                </a:solidFill>
              </a:rPr>
              <a:t>the noise type of the image </a:t>
            </a:r>
          </a:p>
          <a:p>
            <a:pPr marL="571500" indent="-571500">
              <a:buFont typeface="Arial" panose="020B0604020202020204" pitchFamily="34" charset="0"/>
              <a:buChar char="•"/>
            </a:pPr>
            <a:r>
              <a:rPr lang="en-US" altLang="zh-CN" sz="3600" dirty="0">
                <a:solidFill>
                  <a:schemeClr val="tx2"/>
                </a:solidFill>
              </a:rPr>
              <a:t>the degree of influence by noise before processing the noise image</a:t>
            </a:r>
          </a:p>
          <a:p>
            <a:r>
              <a:rPr lang="en-US" altLang="zh-CN" sz="3600" dirty="0">
                <a:solidFill>
                  <a:schemeClr val="tx2"/>
                </a:solidFill>
              </a:rPr>
              <a:t>so we can select the appropriate filtering technology and reduce the blindness of image de-noising </a:t>
            </a:r>
          </a:p>
        </p:txBody>
      </p:sp>
    </p:spTree>
    <p:extLst>
      <p:ext uri="{BB962C8B-B14F-4D97-AF65-F5344CB8AC3E}">
        <p14:creationId xmlns:p14="http://schemas.microsoft.com/office/powerpoint/2010/main" val="40970093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useBgFill="1">
        <p:nvSpPr>
          <p:cNvPr id="25" name="任意多边形: 形状 24"/>
          <p:cNvSpPr/>
          <p:nvPr/>
        </p:nvSpPr>
        <p:spPr>
          <a:xfrm rot="17518516" flipH="1" flipV="1">
            <a:off x="-2231400" y="-219996"/>
            <a:ext cx="8917134" cy="6337659"/>
          </a:xfrm>
          <a:custGeom>
            <a:avLst/>
            <a:gdLst>
              <a:gd name="connsiteX0" fmla="*/ 7722764 w 8917134"/>
              <a:gd name="connsiteY0" fmla="*/ 811506 h 6337659"/>
              <a:gd name="connsiteX1" fmla="*/ 8917134 w 8917134"/>
              <a:gd name="connsiteY1" fmla="*/ 3771353 h 6337659"/>
              <a:gd name="connsiteX2" fmla="*/ 2557399 w 8917134"/>
              <a:gd name="connsiteY2" fmla="*/ 6337659 h 6337659"/>
              <a:gd name="connsiteX3" fmla="*/ 0 w 8917134"/>
              <a:gd name="connsiteY3" fmla="*/ 0 h 6337659"/>
              <a:gd name="connsiteX4" fmla="*/ 7722764 w 8917134"/>
              <a:gd name="connsiteY4" fmla="*/ 811506 h 633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134" h="6337659">
                <a:moveTo>
                  <a:pt x="7722764" y="811506"/>
                </a:moveTo>
                <a:lnTo>
                  <a:pt x="8917134" y="3771353"/>
                </a:lnTo>
                <a:lnTo>
                  <a:pt x="2557399" y="6337659"/>
                </a:lnTo>
                <a:lnTo>
                  <a:pt x="0" y="0"/>
                </a:lnTo>
                <a:lnTo>
                  <a:pt x="7722764" y="811506"/>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useBgFill="1">
        <p:nvSpPr>
          <p:cNvPr id="18" name="任意多边形: 形状 17"/>
          <p:cNvSpPr/>
          <p:nvPr/>
        </p:nvSpPr>
        <p:spPr>
          <a:xfrm rot="17518516">
            <a:off x="5506262" y="740334"/>
            <a:ext cx="8917134" cy="6337659"/>
          </a:xfrm>
          <a:custGeom>
            <a:avLst/>
            <a:gdLst>
              <a:gd name="connsiteX0" fmla="*/ 7722764 w 8917134"/>
              <a:gd name="connsiteY0" fmla="*/ 811506 h 6337659"/>
              <a:gd name="connsiteX1" fmla="*/ 8917134 w 8917134"/>
              <a:gd name="connsiteY1" fmla="*/ 3771353 h 6337659"/>
              <a:gd name="connsiteX2" fmla="*/ 2557399 w 8917134"/>
              <a:gd name="connsiteY2" fmla="*/ 6337659 h 6337659"/>
              <a:gd name="connsiteX3" fmla="*/ 0 w 8917134"/>
              <a:gd name="connsiteY3" fmla="*/ 0 h 6337659"/>
              <a:gd name="connsiteX4" fmla="*/ 7722764 w 8917134"/>
              <a:gd name="connsiteY4" fmla="*/ 811506 h 6337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7134" h="6337659">
                <a:moveTo>
                  <a:pt x="7722764" y="811506"/>
                </a:moveTo>
                <a:lnTo>
                  <a:pt x="8917134" y="3771353"/>
                </a:lnTo>
                <a:lnTo>
                  <a:pt x="2557399" y="6337659"/>
                </a:lnTo>
                <a:lnTo>
                  <a:pt x="0" y="0"/>
                </a:lnTo>
                <a:lnTo>
                  <a:pt x="7722764" y="811506"/>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useBgFill="1">
        <p:nvSpPr>
          <p:cNvPr id="19" name="任意多边形: 形状 18"/>
          <p:cNvSpPr/>
          <p:nvPr/>
        </p:nvSpPr>
        <p:spPr>
          <a:xfrm rot="17518516">
            <a:off x="-2535377" y="248211"/>
            <a:ext cx="8553596" cy="5436750"/>
          </a:xfrm>
          <a:custGeom>
            <a:avLst/>
            <a:gdLst>
              <a:gd name="connsiteX0" fmla="*/ 6359736 w 8553596"/>
              <a:gd name="connsiteY0" fmla="*/ 0 h 5436750"/>
              <a:gd name="connsiteX1" fmla="*/ 8553596 w 8553596"/>
              <a:gd name="connsiteY1" fmla="*/ 5436750 h 5436750"/>
              <a:gd name="connsiteX2" fmla="*/ 1158294 w 8553596"/>
              <a:gd name="connsiteY2" fmla="*/ 5436750 h 5436750"/>
              <a:gd name="connsiteX3" fmla="*/ 0 w 8553596"/>
              <a:gd name="connsiteY3" fmla="*/ 2566306 h 5436750"/>
              <a:gd name="connsiteX4" fmla="*/ 6359736 w 8553596"/>
              <a:gd name="connsiteY4" fmla="*/ 0 h 543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596" h="5436750">
                <a:moveTo>
                  <a:pt x="6359736" y="0"/>
                </a:moveTo>
                <a:lnTo>
                  <a:pt x="8553596" y="5436750"/>
                </a:lnTo>
                <a:lnTo>
                  <a:pt x="1158294" y="5436750"/>
                </a:lnTo>
                <a:lnTo>
                  <a:pt x="0" y="2566306"/>
                </a:lnTo>
                <a:lnTo>
                  <a:pt x="6359736" y="0"/>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useBgFill="1">
        <p:nvSpPr>
          <p:cNvPr id="23" name="任意多边形: 形状 22"/>
          <p:cNvSpPr/>
          <p:nvPr/>
        </p:nvSpPr>
        <p:spPr>
          <a:xfrm rot="17518516" flipH="1" flipV="1">
            <a:off x="6173778" y="1194060"/>
            <a:ext cx="8553596" cy="5436750"/>
          </a:xfrm>
          <a:custGeom>
            <a:avLst/>
            <a:gdLst>
              <a:gd name="connsiteX0" fmla="*/ 6359736 w 8553596"/>
              <a:gd name="connsiteY0" fmla="*/ 0 h 5436750"/>
              <a:gd name="connsiteX1" fmla="*/ 8553596 w 8553596"/>
              <a:gd name="connsiteY1" fmla="*/ 5436750 h 5436750"/>
              <a:gd name="connsiteX2" fmla="*/ 1158294 w 8553596"/>
              <a:gd name="connsiteY2" fmla="*/ 5436750 h 5436750"/>
              <a:gd name="connsiteX3" fmla="*/ 0 w 8553596"/>
              <a:gd name="connsiteY3" fmla="*/ 2566306 h 5436750"/>
              <a:gd name="connsiteX4" fmla="*/ 6359736 w 8553596"/>
              <a:gd name="connsiteY4" fmla="*/ 0 h 543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3596" h="5436750">
                <a:moveTo>
                  <a:pt x="6359736" y="0"/>
                </a:moveTo>
                <a:lnTo>
                  <a:pt x="8553596" y="5436750"/>
                </a:lnTo>
                <a:lnTo>
                  <a:pt x="1158294" y="5436750"/>
                </a:lnTo>
                <a:lnTo>
                  <a:pt x="0" y="2566306"/>
                </a:lnTo>
                <a:lnTo>
                  <a:pt x="6359736" y="0"/>
                </a:lnTo>
                <a:close/>
              </a:path>
            </a:pathLst>
          </a:custGeom>
          <a:ln>
            <a:noFill/>
          </a:ln>
          <a:effectLst>
            <a:outerShdw blurRad="381000" dist="63500" dir="5400000" algn="ctr" rotWithShape="0">
              <a:schemeClr val="tx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PA-文本框 29"/>
          <p:cNvSpPr txBox="1"/>
          <p:nvPr>
            <p:custDataLst>
              <p:tags r:id="rId1"/>
            </p:custDataLst>
          </p:nvPr>
        </p:nvSpPr>
        <p:spPr>
          <a:xfrm>
            <a:off x="96731" y="2199567"/>
            <a:ext cx="12127827" cy="923330"/>
          </a:xfrm>
          <a:prstGeom prst="rect">
            <a:avLst/>
          </a:prstGeom>
          <a:noFill/>
        </p:spPr>
        <p:txBody>
          <a:bodyPr wrap="square" rtlCol="0">
            <a:spAutoFit/>
            <a:scene3d>
              <a:camera prst="orthographicFront"/>
              <a:lightRig rig="threePt" dir="t"/>
            </a:scene3d>
            <a:sp3d contourW="12700"/>
          </a:bodyPr>
          <a:lstStyle/>
          <a:p>
            <a:pPr algn="ctr"/>
            <a:r>
              <a:rPr lang="en-US" altLang="zh-CN" sz="5400" b="1" dirty="0">
                <a:solidFill>
                  <a:schemeClr val="bg1">
                    <a:lumMod val="95000"/>
                  </a:schemeClr>
                </a:solidFill>
                <a:latin typeface="Segoe UI Black" panose="020B0A02040204020203" pitchFamily="34" charset="0"/>
                <a:cs typeface="Segoe UI Black" panose="020B0A02040204020203" pitchFamily="34" charset="0"/>
                <a:sym typeface="+mn-lt"/>
              </a:rPr>
              <a:t>Thanks!</a:t>
            </a:r>
          </a:p>
        </p:txBody>
      </p:sp>
    </p:spTree>
    <p:extLst>
      <p:ext uri="{BB962C8B-B14F-4D97-AF65-F5344CB8AC3E}">
        <p14:creationId xmlns:p14="http://schemas.microsoft.com/office/powerpoint/2010/main" val="1222125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45833E-6 1.85185E-6 L -0.28581 1.85185E-6 " pathEditMode="relative" rAng="0" ptsTypes="AA">
                                      <p:cBhvr>
                                        <p:cTn id="6" dur="2000" fill="hold"/>
                                        <p:tgtEl>
                                          <p:spTgt spid="19"/>
                                        </p:tgtEl>
                                        <p:attrNameLst>
                                          <p:attrName>ppt_x</p:attrName>
                                          <p:attrName>ppt_y</p:attrName>
                                        </p:attrNameLst>
                                      </p:cBhvr>
                                      <p:rCtr x="-14284" y="0"/>
                                    </p:animMotion>
                                  </p:childTnLst>
                                </p:cTn>
                              </p:par>
                              <p:par>
                                <p:cTn id="7" presetID="35" presetClass="path" presetSubtype="0" accel="50000" decel="50000" fill="hold" grpId="0" nodeType="withEffect">
                                  <p:stCondLst>
                                    <p:cond delay="0"/>
                                  </p:stCondLst>
                                  <p:childTnLst>
                                    <p:animMotion origin="layout" path="M -2.08333E-6 -1.11111E-6 L -0.29036 -1.11111E-6 " pathEditMode="relative" rAng="0" ptsTypes="AA">
                                      <p:cBhvr>
                                        <p:cTn id="8" dur="1700" fill="hold"/>
                                        <p:tgtEl>
                                          <p:spTgt spid="25"/>
                                        </p:tgtEl>
                                        <p:attrNameLst>
                                          <p:attrName>ppt_x</p:attrName>
                                          <p:attrName>ppt_y</p:attrName>
                                        </p:attrNameLst>
                                      </p:cBhvr>
                                      <p:rCtr x="-14518" y="0"/>
                                    </p:animMotion>
                                  </p:childTnLst>
                                </p:cTn>
                              </p:par>
                              <p:par>
                                <p:cTn id="9" presetID="6" presetClass="emph" presetSubtype="0" accel="37500" decel="37500" fill="hold" grpId="1" nodeType="withEffect">
                                  <p:stCondLst>
                                    <p:cond delay="0"/>
                                  </p:stCondLst>
                                  <p:childTnLst>
                                    <p:animScale>
                                      <p:cBhvr>
                                        <p:cTn id="10" dur="2000" fill="hold"/>
                                        <p:tgtEl>
                                          <p:spTgt spid="19"/>
                                        </p:tgtEl>
                                      </p:cBhvr>
                                      <p:by x="130000" y="100000"/>
                                    </p:animScale>
                                  </p:childTnLst>
                                </p:cTn>
                              </p:par>
                              <p:par>
                                <p:cTn id="11" presetID="6" presetClass="emph" presetSubtype="0" accel="37500" decel="37500" fill="hold" grpId="1" nodeType="withEffect">
                                  <p:stCondLst>
                                    <p:cond delay="0"/>
                                  </p:stCondLst>
                                  <p:childTnLst>
                                    <p:animScale>
                                      <p:cBhvr>
                                        <p:cTn id="12" dur="1700" fill="hold"/>
                                        <p:tgtEl>
                                          <p:spTgt spid="25"/>
                                        </p:tgtEl>
                                      </p:cBhvr>
                                      <p:by x="130000" y="100000"/>
                                    </p:animScale>
                                  </p:childTnLst>
                                </p:cTn>
                              </p:par>
                              <p:par>
                                <p:cTn id="13" presetID="63" presetClass="path" presetSubtype="0" accel="50000" decel="50000" fill="hold" grpId="0" nodeType="withEffect">
                                  <p:stCondLst>
                                    <p:cond delay="0"/>
                                  </p:stCondLst>
                                  <p:childTnLst>
                                    <p:animMotion origin="layout" path="M 2.29167E-6 2.59259E-6 L 0.25 2.59259E-6 " pathEditMode="relative" rAng="0" ptsTypes="AA">
                                      <p:cBhvr>
                                        <p:cTn id="14" dur="1700" fill="hold"/>
                                        <p:tgtEl>
                                          <p:spTgt spid="18"/>
                                        </p:tgtEl>
                                        <p:attrNameLst>
                                          <p:attrName>ppt_x</p:attrName>
                                          <p:attrName>ppt_y</p:attrName>
                                        </p:attrNameLst>
                                      </p:cBhvr>
                                      <p:rCtr x="12500" y="0"/>
                                    </p:animMotion>
                                  </p:childTnLst>
                                </p:cTn>
                              </p:par>
                              <p:par>
                                <p:cTn id="15" presetID="63" presetClass="path" presetSubtype="0" accel="50000" decel="50000" fill="hold" grpId="0" nodeType="withEffect">
                                  <p:stCondLst>
                                    <p:cond delay="0"/>
                                  </p:stCondLst>
                                  <p:childTnLst>
                                    <p:animMotion origin="layout" path="M -1.45833E-6 -3.7037E-7 L 0.21003 -3.7037E-7 " pathEditMode="relative" rAng="0" ptsTypes="AA">
                                      <p:cBhvr>
                                        <p:cTn id="16" dur="2000" fill="hold"/>
                                        <p:tgtEl>
                                          <p:spTgt spid="23"/>
                                        </p:tgtEl>
                                        <p:attrNameLst>
                                          <p:attrName>ppt_x</p:attrName>
                                          <p:attrName>ppt_y</p:attrName>
                                        </p:attrNameLst>
                                      </p:cBhvr>
                                      <p:rCtr x="10495" y="0"/>
                                    </p:animMotion>
                                  </p:childTnLst>
                                </p:cTn>
                              </p:par>
                              <p:par>
                                <p:cTn id="17" presetID="6" presetClass="emph" presetSubtype="0" accel="37500" decel="37500" fill="hold" grpId="1" nodeType="withEffect">
                                  <p:stCondLst>
                                    <p:cond delay="0"/>
                                  </p:stCondLst>
                                  <p:childTnLst>
                                    <p:animScale>
                                      <p:cBhvr>
                                        <p:cTn id="18" dur="1700" fill="hold"/>
                                        <p:tgtEl>
                                          <p:spTgt spid="18"/>
                                        </p:tgtEl>
                                      </p:cBhvr>
                                      <p:by x="120000" y="100000"/>
                                    </p:animScale>
                                  </p:childTnLst>
                                </p:cTn>
                              </p:par>
                              <p:par>
                                <p:cTn id="19" presetID="6" presetClass="emph" presetSubtype="0" accel="37500" decel="37500" fill="hold" grpId="1" nodeType="withEffect">
                                  <p:stCondLst>
                                    <p:cond delay="0"/>
                                  </p:stCondLst>
                                  <p:childTnLst>
                                    <p:animScale>
                                      <p:cBhvr>
                                        <p:cTn id="20" dur="2000" fill="hold"/>
                                        <p:tgtEl>
                                          <p:spTgt spid="23"/>
                                        </p:tgtEl>
                                      </p:cBhvr>
                                      <p:by x="120000" y="100000"/>
                                    </p:animScale>
                                  </p:childTnLst>
                                </p:cTn>
                              </p:par>
                              <p:par>
                                <p:cTn id="21" presetID="0" presetClass="entr" presetSubtype="0" decel="50000" fill="hold" grpId="0" nodeType="withEffect">
                                  <p:stCondLst>
                                    <p:cond delay="800"/>
                                  </p:stCondLst>
                                  <p:iterate type="lt">
                                    <p:tmPct val="4186"/>
                                  </p:iterate>
                                  <p:childTnLst>
                                    <p:set>
                                      <p:cBhvr>
                                        <p:cTn id="22" dur="500" fill="hold">
                                          <p:stCondLst>
                                            <p:cond delay="0"/>
                                          </p:stCondLst>
                                        </p:cTn>
                                        <p:tgtEl>
                                          <p:spTgt spid="5"/>
                                        </p:tgtEl>
                                        <p:attrNameLst>
                                          <p:attrName>style.visibility</p:attrName>
                                        </p:attrNameLst>
                                      </p:cBhvr>
                                      <p:to>
                                        <p:strVal val="visible"/>
                                      </p:to>
                                    </p:set>
                                    <p:animScale>
                                      <p:cBhvr>
                                        <p:cTn id="23" dur="150" decel="50000" fill="hold">
                                          <p:stCondLst>
                                            <p:cond delay="0"/>
                                          </p:stCondLst>
                                        </p:cTn>
                                        <p:tgtEl>
                                          <p:spTgt spid="5"/>
                                        </p:tgtEl>
                                      </p:cBhvr>
                                      <p:from x="150000" y="150000"/>
                                      <p:to x="50000" y="50000"/>
                                    </p:animScale>
                                    <p:anim to="" calcmode="lin" valueType="num">
                                      <p:cBhvr>
                                        <p:cTn id="24" dur="150" decel="50000" fill="hold">
                                          <p:stCondLst>
                                            <p:cond delay="0"/>
                                          </p:stCondLst>
                                        </p:cTn>
                                        <p:tgtEl>
                                          <p:spTgt spid="5"/>
                                        </p:tgtEl>
                                        <p:attrNameLst>
                                          <p:attrName>ppt_x</p:attrName>
                                        </p:attrNameLst>
                                      </p:cBhvr>
                                      <p:tavLst>
                                        <p:tav tm="0">
                                          <p:val>
                                            <p:strVal val="#ppt_x-0.05"/>
                                          </p:val>
                                        </p:tav>
                                        <p:tav tm="100000">
                                          <p:val>
                                            <p:strVal val="#ppt_x+0.02"/>
                                          </p:val>
                                        </p:tav>
                                      </p:tavLst>
                                    </p:anim>
                                    <p:animScale>
                                      <p:cBhvr>
                                        <p:cTn id="25" dur="250" accel="50000" fill="hold">
                                          <p:stCondLst>
                                            <p:cond delay="150"/>
                                          </p:stCondLst>
                                        </p:cTn>
                                        <p:tgtEl>
                                          <p:spTgt spid="5"/>
                                        </p:tgtEl>
                                      </p:cBhvr>
                                      <p:from x="50000" y="50000"/>
                                      <p:to x="100000" y="100000"/>
                                    </p:animScale>
                                    <p:anim to="" calcmode="lin" valueType="num">
                                      <p:cBhvr>
                                        <p:cTn id="26" dur="250" accel="50000" fill="hold">
                                          <p:stCondLst>
                                            <p:cond delay="150"/>
                                          </p:stCondLst>
                                        </p:cTn>
                                        <p:tgtEl>
                                          <p:spTgt spid="5"/>
                                        </p:tgtEl>
                                        <p:attrNameLst>
                                          <p:attrName>ppt_x</p:attrName>
                                        </p:attrNameLst>
                                      </p:cBhvr>
                                      <p:tavLst>
                                        <p:tav tm="0">
                                          <p:val>
                                            <p:strVal val="ppt_x"/>
                                          </p:val>
                                        </p:tav>
                                        <p:tav tm="100000">
                                          <p:val>
                                            <p:strVal val="#ppt_x"/>
                                          </p:val>
                                        </p:tav>
                                      </p:tavLst>
                                    </p:anim>
                                    <p:anim to="" calcmode="lin" valueType="num">
                                      <p:cBhvr>
                                        <p:cTn id="27" dur="150" decel="50000" fill="hold">
                                          <p:stCondLst>
                                            <p:cond delay="0"/>
                                          </p:stCondLst>
                                        </p:cTn>
                                        <p:tgtEl>
                                          <p:spTgt spid="5"/>
                                        </p:tgtEl>
                                        <p:attrNameLst>
                                          <p:attrName>ppt_y</p:attrName>
                                        </p:attrNameLst>
                                      </p:cBhvr>
                                      <p:tavLst>
                                        <p:tav tm="0">
                                          <p:val>
                                            <p:strVal val="#ppt_y-0.05"/>
                                          </p:val>
                                        </p:tav>
                                        <p:tav tm="100000">
                                          <p:val>
                                            <p:strVal val="#ppt_y+0.05"/>
                                          </p:val>
                                        </p:tav>
                                      </p:tavLst>
                                    </p:anim>
                                    <p:anim to="" calcmode="lin" valueType="num">
                                      <p:cBhvr>
                                        <p:cTn id="28" dur="250" accel="50000" fill="hold">
                                          <p:stCondLst>
                                            <p:cond delay="150"/>
                                          </p:stCondLst>
                                        </p:cTn>
                                        <p:tgtEl>
                                          <p:spTgt spid="5"/>
                                        </p:tgtEl>
                                        <p:attrNameLst>
                                          <p:attrName>ppt_y</p:attrName>
                                        </p:attrNameLst>
                                      </p:cBhvr>
                                      <p:tavLst>
                                        <p:tav tm="0">
                                          <p:val>
                                            <p:strVal val="ppt_y"/>
                                          </p:val>
                                        </p:tav>
                                        <p:tav tm="100000">
                                          <p:val>
                                            <p:strVal val="#ppt_y"/>
                                          </p:val>
                                        </p:tav>
                                      </p:tavLst>
                                    </p:anim>
                                    <p:animRot by="21600000" from="-2700000" to="1200000">
                                      <p:cBhvr>
                                        <p:cTn id="29" dur="500" decel="50000" fill="hold">
                                          <p:stCondLst>
                                            <p:cond delay="0"/>
                                          </p:stCondLst>
                                        </p:cTn>
                                        <p:tgtEl>
                                          <p:spTgt spid="5"/>
                                        </p:tgtEl>
                                        <p:attrNameLst>
                                          <p:attrName>r</p:attrName>
                                        </p:attrNameLst>
                                      </p:cBhvr>
                                    </p:animRot>
                                    <p:animRot by="21600000" from="1200000" to="0">
                                      <p:cBhvr>
                                        <p:cTn id="30" dur="250" accel="50000" fill="hold">
                                          <p:stCondLst>
                                            <p:cond delay="150"/>
                                          </p:stCondLst>
                                        </p:cTn>
                                        <p:tgtEl>
                                          <p:spTgt spid="5"/>
                                        </p:tgtEl>
                                        <p:attrNameLst>
                                          <p:attrName>r</p:attrName>
                                        </p:attrNameLst>
                                      </p:cBhvr>
                                    </p:animRot>
                                    <p:animEffect filter="fade">
                                      <p:cBhvr>
                                        <p:cTn id="31" dur="15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8" grpId="0" animBg="1"/>
      <p:bldP spid="18" grpId="1" animBg="1"/>
      <p:bldP spid="19" grpId="0" animBg="1"/>
      <p:bldP spid="19" grpId="1" animBg="1"/>
      <p:bldP spid="23" grpId="0" animBg="1"/>
      <p:bldP spid="23" grpId="1"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0FDA3B92-0A91-4AAB-A77B-E381696EA96A}"/>
              </a:ext>
            </a:extLst>
          </p:cNvPr>
          <p:cNvSpPr/>
          <p:nvPr/>
        </p:nvSpPr>
        <p:spPr>
          <a:xfrm>
            <a:off x="5345986" y="2408589"/>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1">
            <a:extLst>
              <a:ext uri="{FF2B5EF4-FFF2-40B4-BE49-F238E27FC236}">
                <a16:creationId xmlns:a16="http://schemas.microsoft.com/office/drawing/2014/main" id="{6D447761-6BE1-4BA5-BD24-9BDB3AEFC5FA}"/>
              </a:ext>
            </a:extLst>
          </p:cNvPr>
          <p:cNvSpPr txBox="1"/>
          <p:nvPr/>
        </p:nvSpPr>
        <p:spPr>
          <a:xfrm>
            <a:off x="5239827" y="2894573"/>
            <a:ext cx="1732894" cy="838691"/>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
        <p:nvSpPr>
          <p:cNvPr id="5" name="文本框 4">
            <a:extLst>
              <a:ext uri="{FF2B5EF4-FFF2-40B4-BE49-F238E27FC236}">
                <a16:creationId xmlns:a16="http://schemas.microsoft.com/office/drawing/2014/main" id="{00737B19-9488-4F13-B264-629AFDD897E6}"/>
              </a:ext>
            </a:extLst>
          </p:cNvPr>
          <p:cNvSpPr txBox="1"/>
          <p:nvPr/>
        </p:nvSpPr>
        <p:spPr>
          <a:xfrm>
            <a:off x="3048740" y="4219248"/>
            <a:ext cx="6094520" cy="461665"/>
          </a:xfrm>
          <a:prstGeom prst="rect">
            <a:avLst/>
          </a:prstGeom>
          <a:noFill/>
        </p:spPr>
        <p:txBody>
          <a:bodyPr wrap="square">
            <a:spAutoFit/>
          </a:bodyPr>
          <a:lstStyle/>
          <a:p>
            <a:pPr algn="ctr"/>
            <a:r>
              <a:rPr lang="en-US" altLang="zh-CN" sz="2400" b="1" dirty="0">
                <a:latin typeface="锐字钧线细黑简 Light" panose="02010604000000000000" pitchFamily="2" charset="-122"/>
                <a:ea typeface="锐字钧线细黑简 Light" panose="02010604000000000000" pitchFamily="2" charset="-122"/>
              </a:rPr>
              <a:t>Theoretical Derivation</a:t>
            </a:r>
            <a:endParaRPr lang="zh-CN" altLang="en-US" sz="2400" b="1" dirty="0"/>
          </a:p>
        </p:txBody>
      </p:sp>
    </p:spTree>
    <p:extLst>
      <p:ext uri="{BB962C8B-B14F-4D97-AF65-F5344CB8AC3E}">
        <p14:creationId xmlns:p14="http://schemas.microsoft.com/office/powerpoint/2010/main" val="13990293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4C941B4F-7A86-4FFD-9018-3C5D438C9F2E}"/>
              </a:ext>
            </a:extLst>
          </p:cNvPr>
          <p:cNvSpPr txBox="1"/>
          <p:nvPr/>
        </p:nvSpPr>
        <p:spPr>
          <a:xfrm>
            <a:off x="380999" y="370389"/>
            <a:ext cx="6096000" cy="584775"/>
          </a:xfrm>
          <a:prstGeom prst="rect">
            <a:avLst/>
          </a:prstGeom>
          <a:noFill/>
        </p:spPr>
        <p:txBody>
          <a:bodyPr wrap="square" rtlCol="0">
            <a:spAutoFit/>
            <a:scene3d>
              <a:camera prst="orthographicFront"/>
              <a:lightRig rig="threePt" dir="t"/>
            </a:scene3d>
            <a:sp3d contourW="12700"/>
          </a:bodyPr>
          <a:lstStyle>
            <a:defPPr>
              <a:defRPr lang="zh-CN"/>
            </a:defPPr>
            <a:lvl1pPr>
              <a:defRPr sz="3200" b="1">
                <a:gradFill>
                  <a:gsLst>
                    <a:gs pos="0">
                      <a:srgbClr val="23607C"/>
                    </a:gs>
                    <a:gs pos="100000">
                      <a:srgbClr val="0C364F"/>
                    </a:gs>
                  </a:gsLst>
                  <a:lin scaled="1"/>
                </a:gradFill>
                <a:latin typeface="Arial" panose="020B0604020202020204" pitchFamily="34" charset="0"/>
                <a:cs typeface="Arial" panose="020B0604020202020204" pitchFamily="34" charset="0"/>
              </a:defRPr>
            </a:lvl1pPr>
          </a:lstStyle>
          <a:p>
            <a:pPr algn="just"/>
            <a:r>
              <a:rPr lang="zh-CN" altLang="en-US" dirty="0"/>
              <a:t>References</a:t>
            </a:r>
          </a:p>
        </p:txBody>
      </p:sp>
      <p:sp>
        <p:nvSpPr>
          <p:cNvPr id="4" name="文本框 3">
            <a:extLst>
              <a:ext uri="{FF2B5EF4-FFF2-40B4-BE49-F238E27FC236}">
                <a16:creationId xmlns:a16="http://schemas.microsoft.com/office/drawing/2014/main" id="{99030EA2-BF18-4B50-B6A1-33E852EB1C26}"/>
              </a:ext>
            </a:extLst>
          </p:cNvPr>
          <p:cNvSpPr txBox="1"/>
          <p:nvPr/>
        </p:nvSpPr>
        <p:spPr>
          <a:xfrm>
            <a:off x="481013" y="1153210"/>
            <a:ext cx="10696576" cy="830997"/>
          </a:xfrm>
          <a:prstGeom prst="rect">
            <a:avLst/>
          </a:prstGeom>
          <a:noFill/>
        </p:spPr>
        <p:txBody>
          <a:bodyPr wrap="square">
            <a:spAutoFit/>
          </a:bodyPr>
          <a:lstStyle/>
          <a:p>
            <a:pPr algn="just"/>
            <a:r>
              <a:rPr lang="en-US" altLang="zh-CN" sz="2400" dirty="0">
                <a:solidFill>
                  <a:srgbClr val="222222"/>
                </a:solidFill>
                <a:latin typeface="Arial" panose="020B0604020202020204" pitchFamily="34" charset="0"/>
              </a:rPr>
              <a:t>[1] </a:t>
            </a:r>
            <a:r>
              <a:rPr lang="zh-CN" altLang="en-US" sz="2400" dirty="0">
                <a:solidFill>
                  <a:srgbClr val="222222"/>
                </a:solidFill>
                <a:latin typeface="Arial" panose="020B0604020202020204" pitchFamily="34" charset="0"/>
              </a:rPr>
              <a:t>YANG Li-juan. et al. (2004). Fast Fourier transform and its applications. Opto-Electronic Engineering, 31</a:t>
            </a:r>
          </a:p>
        </p:txBody>
      </p:sp>
      <p:sp>
        <p:nvSpPr>
          <p:cNvPr id="5" name="文本框 4">
            <a:extLst>
              <a:ext uri="{FF2B5EF4-FFF2-40B4-BE49-F238E27FC236}">
                <a16:creationId xmlns:a16="http://schemas.microsoft.com/office/drawing/2014/main" id="{1EC5D0C8-4EC1-4A77-97F6-B3120A72D9A4}"/>
              </a:ext>
            </a:extLst>
          </p:cNvPr>
          <p:cNvSpPr txBox="1"/>
          <p:nvPr/>
        </p:nvSpPr>
        <p:spPr>
          <a:xfrm>
            <a:off x="481012" y="2048560"/>
            <a:ext cx="11010901" cy="1200329"/>
          </a:xfrm>
          <a:prstGeom prst="rect">
            <a:avLst/>
          </a:prstGeom>
          <a:noFill/>
        </p:spPr>
        <p:txBody>
          <a:bodyPr wrap="square">
            <a:spAutoFit/>
          </a:bodyPr>
          <a:lstStyle/>
          <a:p>
            <a:pPr algn="just"/>
            <a:r>
              <a:rPr lang="en-US" altLang="zh-CN" sz="2400" dirty="0">
                <a:solidFill>
                  <a:srgbClr val="222222"/>
                </a:solidFill>
                <a:latin typeface="Arial" panose="020B0604020202020204" pitchFamily="34" charset="0"/>
              </a:rPr>
              <a:t>[2] NING Yuan. et al. (2005). Analysis and Comparison of Some Techniques on Image Denoising. JOURNAL OF GUIZHOU UNIVERSITY OF TECHNOLOGY(Natural Science Edition), 34(4)</a:t>
            </a:r>
            <a:endParaRPr lang="zh-CN" altLang="en-US" sz="2400" dirty="0">
              <a:solidFill>
                <a:srgbClr val="222222"/>
              </a:solidFill>
              <a:latin typeface="Arial" panose="020B0604020202020204" pitchFamily="34" charset="0"/>
            </a:endParaRPr>
          </a:p>
        </p:txBody>
      </p:sp>
      <p:sp>
        <p:nvSpPr>
          <p:cNvPr id="6" name="文本框 5">
            <a:extLst>
              <a:ext uri="{FF2B5EF4-FFF2-40B4-BE49-F238E27FC236}">
                <a16:creationId xmlns:a16="http://schemas.microsoft.com/office/drawing/2014/main" id="{47C5E6FF-60B0-4ABE-9717-201215B2CB83}"/>
              </a:ext>
            </a:extLst>
          </p:cNvPr>
          <p:cNvSpPr txBox="1"/>
          <p:nvPr/>
        </p:nvSpPr>
        <p:spPr>
          <a:xfrm>
            <a:off x="481011" y="3296113"/>
            <a:ext cx="11010901" cy="830997"/>
          </a:xfrm>
          <a:prstGeom prst="rect">
            <a:avLst/>
          </a:prstGeom>
          <a:noFill/>
        </p:spPr>
        <p:txBody>
          <a:bodyPr wrap="square">
            <a:spAutoFit/>
          </a:bodyPr>
          <a:lstStyle/>
          <a:p>
            <a:pPr algn="just"/>
            <a:r>
              <a:rPr lang="en-US" altLang="zh-CN" sz="2400" dirty="0">
                <a:solidFill>
                  <a:srgbClr val="222222"/>
                </a:solidFill>
                <a:latin typeface="Arial" panose="020B0604020202020204" pitchFamily="34" charset="0"/>
              </a:rPr>
              <a:t>[3] Brigham, E.O.(1988). The fast Fourier transform and its applications. Prentice-Hall, Inc.</a:t>
            </a:r>
            <a:endParaRPr lang="zh-CN" altLang="en-US" sz="2400" dirty="0">
              <a:solidFill>
                <a:srgbClr val="222222"/>
              </a:solidFill>
              <a:latin typeface="Arial" panose="020B0604020202020204" pitchFamily="34" charset="0"/>
            </a:endParaRPr>
          </a:p>
        </p:txBody>
      </p:sp>
      <p:sp>
        <p:nvSpPr>
          <p:cNvPr id="8" name="文本框 7">
            <a:extLst>
              <a:ext uri="{FF2B5EF4-FFF2-40B4-BE49-F238E27FC236}">
                <a16:creationId xmlns:a16="http://schemas.microsoft.com/office/drawing/2014/main" id="{0D206319-4B88-4916-9A35-63B069E58A3C}"/>
              </a:ext>
            </a:extLst>
          </p:cNvPr>
          <p:cNvSpPr txBox="1"/>
          <p:nvPr/>
        </p:nvSpPr>
        <p:spPr>
          <a:xfrm>
            <a:off x="481011" y="4229757"/>
            <a:ext cx="11229978" cy="830997"/>
          </a:xfrm>
          <a:prstGeom prst="rect">
            <a:avLst/>
          </a:prstGeom>
          <a:noFill/>
        </p:spPr>
        <p:txBody>
          <a:bodyPr wrap="square">
            <a:spAutoFit/>
          </a:bodyPr>
          <a:lstStyle/>
          <a:p>
            <a:r>
              <a:rPr lang="en-US" altLang="zh-CN" sz="2400" dirty="0">
                <a:solidFill>
                  <a:srgbClr val="222222"/>
                </a:solidFill>
                <a:latin typeface="Arial" panose="020B0604020202020204" pitchFamily="34" charset="0"/>
              </a:rPr>
              <a:t>[4] </a:t>
            </a:r>
            <a:r>
              <a:rPr lang="en-US" altLang="zh-CN" sz="2400" dirty="0" err="1">
                <a:solidFill>
                  <a:srgbClr val="222222"/>
                </a:solidFill>
                <a:latin typeface="Arial" panose="020B0604020202020204" pitchFamily="34" charset="0"/>
              </a:rPr>
              <a:t>Sifuzzaman</a:t>
            </a:r>
            <a:r>
              <a:rPr lang="en-US" altLang="zh-CN" sz="2400" dirty="0">
                <a:solidFill>
                  <a:srgbClr val="222222"/>
                </a:solidFill>
                <a:latin typeface="Arial" panose="020B0604020202020204" pitchFamily="34" charset="0"/>
              </a:rPr>
              <a:t>, M., Islam, M. R., &amp; Ali, M. Z. (2009). Application of wavelet transform and its advantages compared to Fourier transform.</a:t>
            </a:r>
            <a:endParaRPr lang="zh-CN" altLang="en-US" sz="2400" dirty="0">
              <a:solidFill>
                <a:srgbClr val="222222"/>
              </a:solidFill>
              <a:latin typeface="Arial" panose="020B0604020202020204" pitchFamily="34" charset="0"/>
            </a:endParaRPr>
          </a:p>
        </p:txBody>
      </p:sp>
    </p:spTree>
    <p:extLst>
      <p:ext uri="{BB962C8B-B14F-4D97-AF65-F5344CB8AC3E}">
        <p14:creationId xmlns:p14="http://schemas.microsoft.com/office/powerpoint/2010/main" val="1657524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decel="50000" fill="hold" grpId="0" nodeType="afterEffect">
                                  <p:stCondLst>
                                    <p:cond delay="0"/>
                                  </p:stCondLst>
                                  <p:iterate type="lt">
                                    <p:tmPct val="1852"/>
                                  </p:iterate>
                                  <p:childTnLst>
                                    <p:set>
                                      <p:cBhvr>
                                        <p:cTn id="6" dur="600" fill="hold">
                                          <p:stCondLst>
                                            <p:cond delay="0"/>
                                          </p:stCondLst>
                                        </p:cTn>
                                        <p:tgtEl>
                                          <p:spTgt spid="35"/>
                                        </p:tgtEl>
                                        <p:attrNameLst>
                                          <p:attrName>style.visibility</p:attrName>
                                        </p:attrNameLst>
                                      </p:cBhvr>
                                      <p:to>
                                        <p:strVal val="visible"/>
                                      </p:to>
                                    </p:set>
                                    <p:animScale>
                                      <p:cBhvr>
                                        <p:cTn id="7" dur="180" decel="50000" fill="hold">
                                          <p:stCondLst>
                                            <p:cond delay="0"/>
                                          </p:stCondLst>
                                        </p:cTn>
                                        <p:tgtEl>
                                          <p:spTgt spid="35"/>
                                        </p:tgtEl>
                                      </p:cBhvr>
                                      <p:from x="150000" y="150000"/>
                                      <p:to x="50000" y="50000"/>
                                    </p:animScale>
                                    <p:anim to="" calcmode="lin" valueType="num">
                                      <p:cBhvr>
                                        <p:cTn id="8" dur="180" decel="50000" fill="hold">
                                          <p:stCondLst>
                                            <p:cond delay="0"/>
                                          </p:stCondLst>
                                        </p:cTn>
                                        <p:tgtEl>
                                          <p:spTgt spid="35"/>
                                        </p:tgtEl>
                                        <p:attrNameLst>
                                          <p:attrName>ppt_x</p:attrName>
                                        </p:attrNameLst>
                                      </p:cBhvr>
                                      <p:tavLst>
                                        <p:tav tm="0">
                                          <p:val>
                                            <p:strVal val="#ppt_x-0.05"/>
                                          </p:val>
                                        </p:tav>
                                        <p:tav tm="100000">
                                          <p:val>
                                            <p:strVal val="#ppt_x+0.02"/>
                                          </p:val>
                                        </p:tav>
                                      </p:tavLst>
                                    </p:anim>
                                    <p:animScale>
                                      <p:cBhvr>
                                        <p:cTn id="9" dur="300" accel="50000" fill="hold">
                                          <p:stCondLst>
                                            <p:cond delay="180"/>
                                          </p:stCondLst>
                                        </p:cTn>
                                        <p:tgtEl>
                                          <p:spTgt spid="35"/>
                                        </p:tgtEl>
                                      </p:cBhvr>
                                      <p:from x="50000" y="50000"/>
                                      <p:to x="100000" y="100000"/>
                                    </p:animScale>
                                    <p:anim to="" calcmode="lin" valueType="num">
                                      <p:cBhvr>
                                        <p:cTn id="10" dur="300" accel="50000" fill="hold">
                                          <p:stCondLst>
                                            <p:cond delay="180"/>
                                          </p:stCondLst>
                                        </p:cTn>
                                        <p:tgtEl>
                                          <p:spTgt spid="35"/>
                                        </p:tgtEl>
                                        <p:attrNameLst>
                                          <p:attrName>ppt_x</p:attrName>
                                        </p:attrNameLst>
                                      </p:cBhvr>
                                      <p:tavLst>
                                        <p:tav tm="0">
                                          <p:val>
                                            <p:strVal val="ppt_x"/>
                                          </p:val>
                                        </p:tav>
                                        <p:tav tm="100000">
                                          <p:val>
                                            <p:strVal val="#ppt_x"/>
                                          </p:val>
                                        </p:tav>
                                      </p:tavLst>
                                    </p:anim>
                                    <p:anim to="" calcmode="lin" valueType="num">
                                      <p:cBhvr>
                                        <p:cTn id="11" dur="180" decel="50000" fill="hold">
                                          <p:stCondLst>
                                            <p:cond delay="0"/>
                                          </p:stCondLst>
                                        </p:cTn>
                                        <p:tgtEl>
                                          <p:spTgt spid="35"/>
                                        </p:tgtEl>
                                        <p:attrNameLst>
                                          <p:attrName>ppt_y</p:attrName>
                                        </p:attrNameLst>
                                      </p:cBhvr>
                                      <p:tavLst>
                                        <p:tav tm="0">
                                          <p:val>
                                            <p:strVal val="#ppt_y-0.05"/>
                                          </p:val>
                                        </p:tav>
                                        <p:tav tm="100000">
                                          <p:val>
                                            <p:strVal val="#ppt_y+0.05"/>
                                          </p:val>
                                        </p:tav>
                                      </p:tavLst>
                                    </p:anim>
                                    <p:anim to="" calcmode="lin" valueType="num">
                                      <p:cBhvr>
                                        <p:cTn id="12" dur="300" accel="50000" fill="hold">
                                          <p:stCondLst>
                                            <p:cond delay="180"/>
                                          </p:stCondLst>
                                        </p:cTn>
                                        <p:tgtEl>
                                          <p:spTgt spid="35"/>
                                        </p:tgtEl>
                                        <p:attrNameLst>
                                          <p:attrName>ppt_y</p:attrName>
                                        </p:attrNameLst>
                                      </p:cBhvr>
                                      <p:tavLst>
                                        <p:tav tm="0">
                                          <p:val>
                                            <p:strVal val="ppt_y"/>
                                          </p:val>
                                        </p:tav>
                                        <p:tav tm="100000">
                                          <p:val>
                                            <p:strVal val="#ppt_y"/>
                                          </p:val>
                                        </p:tav>
                                      </p:tavLst>
                                    </p:anim>
                                    <p:animRot by="21600000" from="-2700000" to="1200000">
                                      <p:cBhvr>
                                        <p:cTn id="13" dur="600" decel="50000" fill="hold">
                                          <p:stCondLst>
                                            <p:cond delay="0"/>
                                          </p:stCondLst>
                                        </p:cTn>
                                        <p:tgtEl>
                                          <p:spTgt spid="35"/>
                                        </p:tgtEl>
                                        <p:attrNameLst>
                                          <p:attrName>r</p:attrName>
                                        </p:attrNameLst>
                                      </p:cBhvr>
                                    </p:animRot>
                                    <p:animRot by="21600000" from="1200000" to="0">
                                      <p:cBhvr>
                                        <p:cTn id="14" dur="300" accel="50000" fill="hold">
                                          <p:stCondLst>
                                            <p:cond delay="180"/>
                                          </p:stCondLst>
                                        </p:cTn>
                                        <p:tgtEl>
                                          <p:spTgt spid="35"/>
                                        </p:tgtEl>
                                        <p:attrNameLst>
                                          <p:attrName>r</p:attrName>
                                        </p:attrNameLst>
                                      </p:cBhvr>
                                    </p:animRot>
                                    <p:animEffect filter="fade">
                                      <p:cBhvr>
                                        <p:cTn id="15" dur="180">
                                          <p:stCondLst>
                                            <p:cond delay="0"/>
                                          </p:stCondLst>
                                        </p:cTn>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18533EF-56D9-4E44-A506-97ECB6AC8F0D}"/>
              </a:ext>
            </a:extLst>
          </p:cNvPr>
          <p:cNvGrpSpPr/>
          <p:nvPr/>
        </p:nvGrpSpPr>
        <p:grpSpPr>
          <a:xfrm>
            <a:off x="1402672" y="1353756"/>
            <a:ext cx="7226423" cy="1860353"/>
            <a:chOff x="1118587" y="1398101"/>
            <a:chExt cx="7226423" cy="1860353"/>
          </a:xfrm>
        </p:grpSpPr>
        <p:sp>
          <p:nvSpPr>
            <p:cNvPr id="2" name="文本框 1">
              <a:extLst>
                <a:ext uri="{FF2B5EF4-FFF2-40B4-BE49-F238E27FC236}">
                  <a16:creationId xmlns:a16="http://schemas.microsoft.com/office/drawing/2014/main" id="{C3018DAD-41A6-4662-9305-329EB070D8D5}"/>
                </a:ext>
              </a:extLst>
            </p:cNvPr>
            <p:cNvSpPr txBox="1"/>
            <p:nvPr/>
          </p:nvSpPr>
          <p:spPr>
            <a:xfrm>
              <a:off x="1118587" y="1398101"/>
              <a:ext cx="722642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Derivation: </a:t>
              </a:r>
              <a:r>
                <a:rPr lang="en-US" altLang="zh-CN" sz="2400" dirty="0">
                  <a:latin typeface="Times New Roman" panose="02020603050405020304" pitchFamily="18" charset="0"/>
                  <a:cs typeface="Times New Roman" panose="02020603050405020304" pitchFamily="18" charset="0"/>
                </a:rPr>
                <a:t>Orthogonality of trigonometric functions</a:t>
              </a:r>
            </a:p>
          </p:txBody>
        </p:sp>
        <p:sp>
          <p:nvSpPr>
            <p:cNvPr id="8" name="文本框 7">
              <a:extLst>
                <a:ext uri="{FF2B5EF4-FFF2-40B4-BE49-F238E27FC236}">
                  <a16:creationId xmlns:a16="http://schemas.microsoft.com/office/drawing/2014/main" id="{1F8497F9-CAB0-478C-8193-025BF8B5830E}"/>
                </a:ext>
              </a:extLst>
            </p:cNvPr>
            <p:cNvSpPr txBox="1"/>
            <p:nvPr/>
          </p:nvSpPr>
          <p:spPr>
            <a:xfrm>
              <a:off x="1118587" y="2097445"/>
              <a:ext cx="656947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Derivation</a:t>
              </a:r>
              <a:r>
                <a:rPr lang="en-US" altLang="zh-CN" sz="2400" dirty="0">
                  <a:latin typeface="Times New Roman" panose="02020603050405020304" pitchFamily="18" charset="0"/>
                  <a:cs typeface="Times New Roman" panose="02020603050405020304" pitchFamily="18" charset="0"/>
                </a:rPr>
                <a:t>: Fourier Series</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F3FAC50-2095-494A-AC40-9F643795E909}"/>
                    </a:ext>
                  </a:extLst>
                </p:cNvPr>
                <p:cNvSpPr txBox="1"/>
                <p:nvPr/>
              </p:nvSpPr>
              <p:spPr>
                <a:xfrm>
                  <a:off x="1118587" y="2796789"/>
                  <a:ext cx="722642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Derivation:</a:t>
                  </a:r>
                  <a:r>
                    <a:rPr lang="en-US" altLang="zh-CN" sz="2400" dirty="0">
                      <a:latin typeface="Times New Roman" panose="02020603050405020304" pitchFamily="18" charset="0"/>
                      <a:cs typeface="Times New Roman" panose="02020603050405020304" pitchFamily="18" charset="0"/>
                    </a:rPr>
                    <a:t> Complex function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m:t>
                      </m:r>
                    </m:oMath>
                  </a14:m>
                  <a:r>
                    <a:rPr lang="en-US" altLang="zh-CN" sz="2400" dirty="0">
                      <a:latin typeface="Times New Roman" panose="02020603050405020304" pitchFamily="18" charset="0"/>
                      <a:cs typeface="Times New Roman" panose="02020603050405020304" pitchFamily="18" charset="0"/>
                    </a:rPr>
                    <a:t> Fourier Series</a:t>
                  </a:r>
                </a:p>
              </p:txBody>
            </p:sp>
          </mc:Choice>
          <mc:Fallback xmlns="">
            <p:sp>
              <p:nvSpPr>
                <p:cNvPr id="9" name="文本框 8">
                  <a:extLst>
                    <a:ext uri="{FF2B5EF4-FFF2-40B4-BE49-F238E27FC236}">
                      <a16:creationId xmlns:a16="http://schemas.microsoft.com/office/drawing/2014/main" id="{4F3FAC50-2095-494A-AC40-9F643795E909}"/>
                    </a:ext>
                  </a:extLst>
                </p:cNvPr>
                <p:cNvSpPr txBox="1">
                  <a:spLocks noRot="1" noChangeAspect="1" noMove="1" noResize="1" noEditPoints="1" noAdjustHandles="1" noChangeArrowheads="1" noChangeShapeType="1" noTextEdit="1"/>
                </p:cNvSpPr>
                <p:nvPr/>
              </p:nvSpPr>
              <p:spPr>
                <a:xfrm>
                  <a:off x="1118587" y="2796789"/>
                  <a:ext cx="7226423" cy="461665"/>
                </a:xfrm>
                <a:prstGeom prst="rect">
                  <a:avLst/>
                </a:prstGeom>
                <a:blipFill>
                  <a:blip r:embed="rId5"/>
                  <a:stretch>
                    <a:fillRect l="-1265" t="-10667" b="-30667"/>
                  </a:stretch>
                </a:blipFill>
              </p:spPr>
              <p:txBody>
                <a:bodyPr/>
                <a:lstStyle/>
                <a:p>
                  <a:r>
                    <a:rPr lang="zh-CN" altLang="en-US">
                      <a:noFill/>
                    </a:rPr>
                    <a:t> </a:t>
                  </a:r>
                </a:p>
              </p:txBody>
            </p:sp>
          </mc:Fallback>
        </mc:AlternateContent>
      </p:grpSp>
      <p:grpSp>
        <p:nvGrpSpPr>
          <p:cNvPr id="14" name="组合 13">
            <a:extLst>
              <a:ext uri="{FF2B5EF4-FFF2-40B4-BE49-F238E27FC236}">
                <a16:creationId xmlns:a16="http://schemas.microsoft.com/office/drawing/2014/main" id="{FC42FF0C-762A-4034-885C-637C9C27D1A5}"/>
              </a:ext>
            </a:extLst>
          </p:cNvPr>
          <p:cNvGrpSpPr/>
          <p:nvPr/>
        </p:nvGrpSpPr>
        <p:grpSpPr>
          <a:xfrm>
            <a:off x="1402673" y="3982981"/>
            <a:ext cx="7590408" cy="1860353"/>
            <a:chOff x="1118587" y="1398101"/>
            <a:chExt cx="7226423" cy="1860353"/>
          </a:xfrm>
        </p:grpSpPr>
        <p:sp>
          <p:nvSpPr>
            <p:cNvPr id="15" name="文本框 14">
              <a:extLst>
                <a:ext uri="{FF2B5EF4-FFF2-40B4-BE49-F238E27FC236}">
                  <a16:creationId xmlns:a16="http://schemas.microsoft.com/office/drawing/2014/main" id="{0D589E73-6127-4AE3-AF32-E1A26AC77287}"/>
                </a:ext>
              </a:extLst>
            </p:cNvPr>
            <p:cNvSpPr txBox="1"/>
            <p:nvPr/>
          </p:nvSpPr>
          <p:spPr>
            <a:xfrm>
              <a:off x="1118587" y="1398101"/>
              <a:ext cx="722642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Reason: </a:t>
              </a:r>
              <a:r>
                <a:rPr lang="en-US" altLang="zh-CN" sz="2400" dirty="0">
                  <a:latin typeface="Times New Roman" panose="02020603050405020304" pitchFamily="18" charset="0"/>
                  <a:cs typeface="Times New Roman" panose="02020603050405020304" pitchFamily="18" charset="0"/>
                </a:rPr>
                <a:t>Discrete Fourier Transform</a:t>
              </a:r>
            </a:p>
          </p:txBody>
        </p:sp>
        <p:sp>
          <p:nvSpPr>
            <p:cNvPr id="16" name="文本框 15">
              <a:extLst>
                <a:ext uri="{FF2B5EF4-FFF2-40B4-BE49-F238E27FC236}">
                  <a16:creationId xmlns:a16="http://schemas.microsoft.com/office/drawing/2014/main" id="{1928AF24-58C2-47AD-A05A-6975ACAB547B}"/>
                </a:ext>
              </a:extLst>
            </p:cNvPr>
            <p:cNvSpPr txBox="1"/>
            <p:nvPr/>
          </p:nvSpPr>
          <p:spPr>
            <a:xfrm>
              <a:off x="1118587" y="2097445"/>
              <a:ext cx="6569475"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Reason: </a:t>
              </a:r>
              <a:r>
                <a:rPr lang="en-US" altLang="zh-CN" sz="2400" dirty="0">
                  <a:latin typeface="Times New Roman" panose="02020603050405020304" pitchFamily="18" charset="0"/>
                  <a:cs typeface="Times New Roman" panose="02020603050405020304" pitchFamily="18" charset="0"/>
                </a:rPr>
                <a:t>Fast Fourier Transform</a:t>
              </a:r>
            </a:p>
          </p:txBody>
        </p:sp>
        <p:sp>
          <p:nvSpPr>
            <p:cNvPr id="17" name="文本框 16">
              <a:extLst>
                <a:ext uri="{FF2B5EF4-FFF2-40B4-BE49-F238E27FC236}">
                  <a16:creationId xmlns:a16="http://schemas.microsoft.com/office/drawing/2014/main" id="{47F764DD-A036-4A31-ADAC-25F1D06EB158}"/>
                </a:ext>
              </a:extLst>
            </p:cNvPr>
            <p:cNvSpPr txBox="1"/>
            <p:nvPr/>
          </p:nvSpPr>
          <p:spPr>
            <a:xfrm>
              <a:off x="1118587" y="2796789"/>
              <a:ext cx="7226423"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Implementation: </a:t>
              </a:r>
              <a:r>
                <a:rPr lang="en-US" altLang="zh-CN" sz="2400" dirty="0">
                  <a:latin typeface="Times New Roman" panose="02020603050405020304" pitchFamily="18" charset="0"/>
                  <a:cs typeface="Times New Roman" panose="02020603050405020304" pitchFamily="18" charset="0"/>
                </a:rPr>
                <a:t>Fast Fourier Transform (2-dimension)</a:t>
              </a:r>
            </a:p>
          </p:txBody>
        </p:sp>
      </p:grpSp>
      <p:sp>
        <p:nvSpPr>
          <p:cNvPr id="4" name="文本框 3">
            <a:extLst>
              <a:ext uri="{FF2B5EF4-FFF2-40B4-BE49-F238E27FC236}">
                <a16:creationId xmlns:a16="http://schemas.microsoft.com/office/drawing/2014/main" id="{577929BC-6D2A-423B-88E4-56412BB009A9}"/>
              </a:ext>
            </a:extLst>
          </p:cNvPr>
          <p:cNvSpPr txBox="1"/>
          <p:nvPr/>
        </p:nvSpPr>
        <p:spPr>
          <a:xfrm>
            <a:off x="359546" y="338668"/>
            <a:ext cx="2086253" cy="584775"/>
          </a:xfrm>
          <a:prstGeom prst="rect">
            <a:avLst/>
          </a:prstGeom>
          <a:noFill/>
        </p:spPr>
        <p:txBody>
          <a:bodyPr wrap="square" rtlCol="0">
            <a:spAutoFit/>
          </a:bodyPr>
          <a:lstStyle/>
          <a:p>
            <a:r>
              <a:rPr lang="en-US" altLang="zh-CN" sz="3200" b="1" dirty="0"/>
              <a:t>SUBTITLE</a:t>
            </a:r>
            <a:endParaRPr lang="zh-CN" altLang="en-US" sz="3200" b="1" dirty="0"/>
          </a:p>
        </p:txBody>
      </p:sp>
      <p:cxnSp>
        <p:nvCxnSpPr>
          <p:cNvPr id="18" name="直接连接符 17">
            <a:extLst>
              <a:ext uri="{FF2B5EF4-FFF2-40B4-BE49-F238E27FC236}">
                <a16:creationId xmlns:a16="http://schemas.microsoft.com/office/drawing/2014/main" id="{9EBB55E8-26F3-4C30-A6A9-56ED09D1EDAD}"/>
              </a:ext>
            </a:extLst>
          </p:cNvPr>
          <p:cNvCxnSpPr/>
          <p:nvPr/>
        </p:nvCxnSpPr>
        <p:spPr>
          <a:xfrm>
            <a:off x="426129" y="3526654"/>
            <a:ext cx="11469949" cy="0"/>
          </a:xfrm>
          <a:prstGeom prst="line">
            <a:avLst/>
          </a:prstGeom>
          <a:ln w="28575">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391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38CAE2B-3A19-4B7A-9B2A-8D53B08E7E2F}"/>
              </a:ext>
            </a:extLst>
          </p:cNvPr>
          <p:cNvSpPr txBox="1"/>
          <p:nvPr/>
        </p:nvSpPr>
        <p:spPr>
          <a:xfrm>
            <a:off x="275834" y="385308"/>
            <a:ext cx="9110159" cy="461665"/>
          </a:xfrm>
          <a:prstGeom prst="rect">
            <a:avLst/>
          </a:prstGeom>
          <a:noFill/>
        </p:spPr>
        <p:txBody>
          <a:bodyPr wrap="square" rtlCol="0">
            <a:spAutoFit/>
          </a:bodyPr>
          <a:lstStyle/>
          <a:p>
            <a:r>
              <a:rPr lang="en-US" altLang="zh-CN" sz="2400" b="1" dirty="0">
                <a:latin typeface="Arial Black" panose="020B0A04020102020204" pitchFamily="34" charset="0"/>
              </a:rPr>
              <a:t>Orthogonality of trigonometric functions</a:t>
            </a:r>
            <a:endParaRPr lang="zh-CN" altLang="en-US" sz="2400" b="1" dirty="0">
              <a:latin typeface="Arial Black" panose="020B0A04020102020204" pitchFamily="34" charset="0"/>
            </a:endParaRPr>
          </a:p>
        </p:txBody>
      </p:sp>
      <p:sp>
        <p:nvSpPr>
          <p:cNvPr id="17" name="文本框 16">
            <a:extLst>
              <a:ext uri="{FF2B5EF4-FFF2-40B4-BE49-F238E27FC236}">
                <a16:creationId xmlns:a16="http://schemas.microsoft.com/office/drawing/2014/main" id="{E1C0510A-E106-4BFA-B52E-CB1DE0574863}"/>
              </a:ext>
            </a:extLst>
          </p:cNvPr>
          <p:cNvSpPr txBox="1"/>
          <p:nvPr/>
        </p:nvSpPr>
        <p:spPr>
          <a:xfrm>
            <a:off x="440742" y="3974060"/>
            <a:ext cx="11080806" cy="561436"/>
          </a:xfrm>
          <a:prstGeom prst="rect">
            <a:avLst/>
          </a:prstGeom>
          <a:noFill/>
        </p:spPr>
        <p:txBody>
          <a:bodyPr wrap="square">
            <a:spAutoFit/>
          </a:bodyPr>
          <a:lstStyle/>
          <a:p>
            <a:pPr>
              <a:lnSpc>
                <a:spcPct val="150000"/>
              </a:lnSpc>
            </a:pPr>
            <a:r>
              <a:rPr lang="en-US" altLang="zh-CN" sz="2300" dirty="0">
                <a:latin typeface="Microsoft YaHei UI" panose="020B0503020204020204" pitchFamily="34" charset="-122"/>
                <a:ea typeface="Microsoft YaHei UI" panose="020B0503020204020204" pitchFamily="34" charset="-122"/>
                <a:cs typeface="Arial" panose="020B0604020202020204" pitchFamily="34" charset="0"/>
              </a:rPr>
              <a:t>For trigonometric function, By using product to sum formular, we obtain:</a:t>
            </a:r>
          </a:p>
        </p:txBody>
      </p:sp>
      <p:grpSp>
        <p:nvGrpSpPr>
          <p:cNvPr id="11" name="组合 10">
            <a:extLst>
              <a:ext uri="{FF2B5EF4-FFF2-40B4-BE49-F238E27FC236}">
                <a16:creationId xmlns:a16="http://schemas.microsoft.com/office/drawing/2014/main" id="{E9121849-BE55-4E9F-9F48-4E82F1A093BB}"/>
              </a:ext>
            </a:extLst>
          </p:cNvPr>
          <p:cNvGrpSpPr/>
          <p:nvPr/>
        </p:nvGrpSpPr>
        <p:grpSpPr>
          <a:xfrm>
            <a:off x="440742" y="4689907"/>
            <a:ext cx="10591062" cy="1820667"/>
            <a:chOff x="443882" y="1083076"/>
            <a:chExt cx="10591062" cy="1820667"/>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163FF85-8795-4336-A9DC-500B67946EE7}"/>
                    </a:ext>
                  </a:extLst>
                </p:cNvPr>
                <p:cNvSpPr txBox="1"/>
                <p:nvPr/>
              </p:nvSpPr>
              <p:spPr>
                <a:xfrm>
                  <a:off x="443882" y="1083076"/>
                  <a:ext cx="10591062" cy="613886"/>
                </a:xfrm>
                <a:prstGeom prst="rect">
                  <a:avLst/>
                </a:prstGeom>
                <a:noFill/>
              </p:spPr>
              <p:txBody>
                <a:bodyPr wrap="square" rtlCol="0">
                  <a:spAutoFit/>
                </a:bodyPr>
                <a:lstStyle/>
                <a:p>
                  <a14:m>
                    <m:oMath xmlns:m="http://schemas.openxmlformats.org/officeDocument/2006/math">
                      <m:nary>
                        <m:naryPr>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𝜋</m:t>
                          </m:r>
                        </m:sub>
                        <m:sup>
                          <m:r>
                            <a:rPr lang="en-US" altLang="zh-CN" sz="2400" b="0" i="1" smtClean="0">
                              <a:latin typeface="Cambria Math" panose="02040503050406030204" pitchFamily="18" charset="0"/>
                            </a:rPr>
                            <m:t>𝜋</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𝑛𝑥</m:t>
                              </m:r>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𝑚𝑥</m:t>
                              </m:r>
                            </m:e>
                          </m:func>
                          <m:r>
                            <a:rPr lang="en-US" altLang="zh-CN" sz="2400" b="0" i="1" smtClean="0">
                              <a:latin typeface="Cambria Math" panose="02040503050406030204" pitchFamily="18" charset="0"/>
                            </a:rPr>
                            <m:t>𝑑𝑥</m:t>
                          </m:r>
                          <m:r>
                            <a:rPr lang="en-US" altLang="zh-CN" sz="2400" b="0" i="1" smtClean="0">
                              <a:latin typeface="Cambria Math" panose="02040503050406030204" pitchFamily="18" charset="0"/>
                            </a:rPr>
                            <m:t>=</m:t>
                          </m:r>
                        </m:e>
                      </m:nary>
                      <m:nary>
                        <m:naryPr>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m:t>
                          </m:r>
                          <m:r>
                            <a:rPr lang="en-US" altLang="zh-CN" sz="2400" i="1">
                              <a:latin typeface="Cambria Math" panose="02040503050406030204" pitchFamily="18" charset="0"/>
                            </a:rPr>
                            <m:t>𝜋</m:t>
                          </m:r>
                        </m:sub>
                        <m:sup>
                          <m:r>
                            <a:rPr lang="en-US" altLang="zh-CN" sz="2400" i="1">
                              <a:latin typeface="Cambria Math" panose="02040503050406030204" pitchFamily="18" charset="0"/>
                            </a:rPr>
                            <m:t>𝜋</m:t>
                          </m:r>
                        </m:sup>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r>
                                <a:rPr lang="en-US" altLang="zh-CN" sz="2400" b="0" i="0" smtClean="0">
                                  <a:latin typeface="Cambria Math" panose="02040503050406030204" pitchFamily="18" charset="0"/>
                                </a:rPr>
                                <m:t>⁡[</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e>
                          </m:func>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r>
                                <a:rPr lang="en-US" altLang="zh-CN" sz="2400" b="0" i="0" smtClean="0">
                                  <a:latin typeface="Cambria Math" panose="02040503050406030204" pitchFamily="18" charset="0"/>
                                </a:rPr>
                                <m:t>⁡[</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r>
                                <a:rPr lang="en-US" altLang="zh-CN" sz="2400" b="0" i="1" smtClean="0">
                                  <a:latin typeface="Cambria Math" panose="02040503050406030204" pitchFamily="18" charset="0"/>
                                </a:rPr>
                                <m:t>𝑥</m:t>
                              </m:r>
                            </m:e>
                          </m:func>
                          <m:r>
                            <a:rPr lang="en-US" altLang="zh-CN" sz="2400" b="0" i="1" smtClean="0">
                              <a:latin typeface="Cambria Math" panose="02040503050406030204" pitchFamily="18" charset="0"/>
                            </a:rPr>
                            <m:t>]]</m:t>
                          </m:r>
                        </m:e>
                      </m:nary>
                    </m:oMath>
                  </a14:m>
                  <a:r>
                    <a:rPr lang="zh-CN" altLang="en-US" sz="2400" dirty="0"/>
                    <a:t> </a:t>
                  </a:r>
                </a:p>
              </p:txBody>
            </p:sp>
          </mc:Choice>
          <mc:Fallback xmlns="">
            <p:sp>
              <p:nvSpPr>
                <p:cNvPr id="13" name="文本框 12">
                  <a:extLst>
                    <a:ext uri="{FF2B5EF4-FFF2-40B4-BE49-F238E27FC236}">
                      <a16:creationId xmlns:a16="http://schemas.microsoft.com/office/drawing/2014/main" id="{9163FF85-8795-4336-A9DC-500B67946EE7}"/>
                    </a:ext>
                  </a:extLst>
                </p:cNvPr>
                <p:cNvSpPr txBox="1">
                  <a:spLocks noRot="1" noChangeAspect="1" noMove="1" noResize="1" noEditPoints="1" noAdjustHandles="1" noChangeArrowheads="1" noChangeShapeType="1" noTextEdit="1"/>
                </p:cNvSpPr>
                <p:nvPr/>
              </p:nvSpPr>
              <p:spPr>
                <a:xfrm>
                  <a:off x="443882" y="1083076"/>
                  <a:ext cx="10591062" cy="61388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CF56601-15EF-49E1-9EB1-98A203A71B65}"/>
                    </a:ext>
                  </a:extLst>
                </p:cNvPr>
                <p:cNvSpPr txBox="1"/>
                <p:nvPr/>
              </p:nvSpPr>
              <p:spPr>
                <a:xfrm>
                  <a:off x="443882" y="1744659"/>
                  <a:ext cx="10591062" cy="615874"/>
                </a:xfrm>
                <a:prstGeom prst="rect">
                  <a:avLst/>
                </a:prstGeom>
                <a:noFill/>
              </p:spPr>
              <p:txBody>
                <a:bodyPr wrap="square" rtlCol="0">
                  <a:spAutoFit/>
                </a:bodyPr>
                <a:lstStyle/>
                <a:p>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den>
                      </m:f>
                      <m:nary>
                        <m:naryPr>
                          <m:ctrlPr>
                            <a:rPr lang="zh-CN" altLang="en-US" sz="2400" i="1" smtClean="0">
                              <a:latin typeface="Cambria Math" panose="02040503050406030204" pitchFamily="18" charset="0"/>
                            </a:rPr>
                          </m:ctrlPr>
                        </m:naryPr>
                        <m:sub>
                          <m:r>
                            <m:rPr>
                              <m:brk m:alnAt="23"/>
                            </m:rPr>
                            <a:rPr lang="en-US" altLang="zh-CN" sz="2400" i="1">
                              <a:latin typeface="Cambria Math" panose="02040503050406030204" pitchFamily="18" charset="0"/>
                            </a:rPr>
                            <m:t>−</m:t>
                          </m:r>
                          <m:r>
                            <a:rPr lang="en-US" altLang="zh-CN" sz="2400" i="1">
                              <a:latin typeface="Cambria Math" panose="02040503050406030204" pitchFamily="18" charset="0"/>
                            </a:rPr>
                            <m:t>𝜋</m:t>
                          </m:r>
                        </m:sub>
                        <m:sup>
                          <m:r>
                            <a:rPr lang="en-US" altLang="zh-CN" sz="2400" i="1">
                              <a:latin typeface="Cambria Math" panose="02040503050406030204" pitchFamily="18" charset="0"/>
                            </a:rPr>
                            <m:t>𝜋</m:t>
                          </m:r>
                        </m:sup>
                        <m:e>
                          <m:r>
                            <a:rPr lang="en-US" altLang="zh-CN" sz="2400" b="0" i="1" smtClean="0">
                              <a:latin typeface="Cambria Math" panose="02040503050406030204" pitchFamily="18" charset="0"/>
                            </a:rPr>
                            <m:t> </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e>
                          </m:func>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𝑑𝑥</m:t>
                          </m:r>
                        </m:e>
                      </m:nary>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den>
                      </m:f>
                      <m:nary>
                        <m:naryPr>
                          <m:ctrlPr>
                            <a:rPr lang="zh-CN" altLang="en-US" sz="2400" i="1">
                              <a:latin typeface="Cambria Math" panose="02040503050406030204" pitchFamily="18" charset="0"/>
                            </a:rPr>
                          </m:ctrlPr>
                        </m:naryPr>
                        <m:sub>
                          <m:r>
                            <m:rPr>
                              <m:brk m:alnAt="23"/>
                            </m:rPr>
                            <a:rPr lang="en-US" altLang="zh-CN" sz="2400" i="1">
                              <a:latin typeface="Cambria Math" panose="02040503050406030204" pitchFamily="18" charset="0"/>
                            </a:rPr>
                            <m:t>−</m:t>
                          </m:r>
                          <m:r>
                            <a:rPr lang="en-US" altLang="zh-CN" sz="2400" i="1">
                              <a:latin typeface="Cambria Math" panose="02040503050406030204" pitchFamily="18" charset="0"/>
                            </a:rPr>
                            <m:t>𝜋</m:t>
                          </m:r>
                        </m:sub>
                        <m:sup>
                          <m:r>
                            <a:rPr lang="en-US" altLang="zh-CN" sz="2400" i="1">
                              <a:latin typeface="Cambria Math" panose="02040503050406030204" pitchFamily="18" charset="0"/>
                            </a:rPr>
                            <m:t>𝜋</m:t>
                          </m:r>
                        </m:sup>
                        <m:e>
                          <m:r>
                            <a:rPr lang="en-US" altLang="zh-CN" sz="2400" i="1">
                              <a:latin typeface="Cambria Math" panose="02040503050406030204" pitchFamily="18" charset="0"/>
                            </a:rPr>
                            <m:t> </m:t>
                          </m:r>
                          <m:func>
                            <m:funcPr>
                              <m:ctrlPr>
                                <a:rPr lang="en-US" altLang="zh-CN" sz="2400" i="1">
                                  <a:latin typeface="Cambria Math" panose="02040503050406030204" pitchFamily="18" charset="0"/>
                                </a:rPr>
                              </m:ctrlPr>
                            </m:funcPr>
                            <m:fName>
                              <m:r>
                                <m:rPr>
                                  <m:sty m:val="p"/>
                                </m:rPr>
                                <a:rPr lang="en-US" altLang="zh-CN" sz="2400" b="0" i="0" smtClean="0">
                                  <a:latin typeface="Cambria Math" panose="02040503050406030204" pitchFamily="18" charset="0"/>
                                </a:rPr>
                                <m:t>sin</m:t>
                              </m:r>
                              <m:r>
                                <a:rPr lang="en-US" altLang="zh-CN" sz="2400" b="0" i="1" smtClean="0">
                                  <a:latin typeface="Cambria Math" panose="02040503050406030204" pitchFamily="18" charset="0"/>
                                </a:rPr>
                                <m:t>[</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𝑛</m:t>
                                  </m:r>
                                  <m:r>
                                    <a:rPr lang="en-US" altLang="zh-CN" sz="2400" b="0" i="1" smtClean="0">
                                      <a:latin typeface="Cambria Math" panose="02040503050406030204" pitchFamily="18" charset="0"/>
                                    </a:rPr>
                                    <m:t>+</m:t>
                                  </m:r>
                                  <m:r>
                                    <a:rPr lang="en-US" altLang="zh-CN" sz="2400" i="1">
                                      <a:latin typeface="Cambria Math" panose="02040503050406030204" pitchFamily="18" charset="0"/>
                                    </a:rPr>
                                    <m:t>𝑚</m:t>
                                  </m:r>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func>
                          <m:r>
                            <a:rPr lang="en-US" altLang="zh-CN" sz="2400" b="0" i="1" smtClean="0">
                              <a:latin typeface="Cambria Math" panose="02040503050406030204" pitchFamily="18" charset="0"/>
                            </a:rPr>
                            <m:t>𝑑𝑥</m:t>
                          </m:r>
                        </m:e>
                      </m:nary>
                    </m:oMath>
                  </a14:m>
                  <a:r>
                    <a:rPr lang="zh-CN" altLang="en-US" sz="2400" dirty="0"/>
                    <a:t> </a:t>
                  </a:r>
                </a:p>
              </p:txBody>
            </p:sp>
          </mc:Choice>
          <mc:Fallback xmlns="">
            <p:sp>
              <p:nvSpPr>
                <p:cNvPr id="14" name="文本框 13">
                  <a:extLst>
                    <a:ext uri="{FF2B5EF4-FFF2-40B4-BE49-F238E27FC236}">
                      <a16:creationId xmlns:a16="http://schemas.microsoft.com/office/drawing/2014/main" id="{7CF56601-15EF-49E1-9EB1-98A203A71B65}"/>
                    </a:ext>
                  </a:extLst>
                </p:cNvPr>
                <p:cNvSpPr txBox="1">
                  <a:spLocks noRot="1" noChangeAspect="1" noMove="1" noResize="1" noEditPoints="1" noAdjustHandles="1" noChangeArrowheads="1" noChangeShapeType="1" noTextEdit="1"/>
                </p:cNvSpPr>
                <p:nvPr/>
              </p:nvSpPr>
              <p:spPr>
                <a:xfrm>
                  <a:off x="443882" y="1744659"/>
                  <a:ext cx="10591062" cy="6158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56AB8A5-2859-40FC-A8A8-83BDBAAA7F91}"/>
                    </a:ext>
                  </a:extLst>
                </p:cNvPr>
                <p:cNvSpPr txBox="1"/>
                <p:nvPr/>
              </p:nvSpPr>
              <p:spPr>
                <a:xfrm>
                  <a:off x="443882" y="2442078"/>
                  <a:ext cx="10591062"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Since [</a:t>
                  </a:r>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𝑐𝑥</m:t>
                          </m:r>
                        </m:e>
                      </m:func>
                      <m:r>
                        <a:rPr lang="en-US" altLang="zh-CN" sz="2400" b="0" i="1" smtClean="0">
                          <a:latin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 is an odd function, the result of above expression is 0</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D56AB8A5-2859-40FC-A8A8-83BDBAAA7F91}"/>
                    </a:ext>
                  </a:extLst>
                </p:cNvPr>
                <p:cNvSpPr txBox="1">
                  <a:spLocks noRot="1" noChangeAspect="1" noMove="1" noResize="1" noEditPoints="1" noAdjustHandles="1" noChangeArrowheads="1" noChangeShapeType="1" noTextEdit="1"/>
                </p:cNvSpPr>
                <p:nvPr/>
              </p:nvSpPr>
              <p:spPr>
                <a:xfrm>
                  <a:off x="443882" y="2442078"/>
                  <a:ext cx="10591062" cy="461665"/>
                </a:xfrm>
                <a:prstGeom prst="rect">
                  <a:avLst/>
                </a:prstGeom>
                <a:blipFill>
                  <a:blip r:embed="rId6"/>
                  <a:stretch>
                    <a:fillRect l="-921" t="-10667" b="-30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58A70FC-1313-4065-B12E-E56C5306F331}"/>
                  </a:ext>
                </a:extLst>
              </p:cNvPr>
              <p:cNvSpPr txBox="1"/>
              <p:nvPr/>
            </p:nvSpPr>
            <p:spPr>
              <a:xfrm>
                <a:off x="440742" y="924179"/>
                <a:ext cx="8184586" cy="2806025"/>
              </a:xfrm>
              <a:prstGeom prst="rect">
                <a:avLst/>
              </a:prstGeom>
              <a:noFill/>
            </p:spPr>
            <p:txBody>
              <a:bodyPr wrap="square" rtlCol="0">
                <a:spAutoFit/>
              </a:bodyPr>
              <a:lstStyle/>
              <a:p>
                <a:pPr>
                  <a:lnSpc>
                    <a:spcPct val="150000"/>
                  </a:lnSpc>
                </a:pPr>
                <a:r>
                  <a:rPr lang="en-US" altLang="zh-CN" sz="2400" b="1" dirty="0"/>
                  <a:t>Definition of Orthogonality:</a:t>
                </a:r>
              </a:p>
              <a:p>
                <a:pPr>
                  <a:lnSpc>
                    <a:spcPct val="150000"/>
                  </a:lnSpc>
                </a:pPr>
                <a:r>
                  <a:rPr lang="en-US" altLang="zh-CN" sz="2400" dirty="0">
                    <a:latin typeface="Cambria Math" panose="02040503050406030204" pitchFamily="18" charset="0"/>
                  </a:rPr>
                  <a:t>For vectors a and b</a:t>
                </a:r>
              </a:p>
              <a:p>
                <a:pPr>
                  <a:lnSpc>
                    <a:spcPct val="150000"/>
                  </a:lnSpc>
                </a:pPr>
                <a14:m>
                  <m:oMath xmlns:m="http://schemas.openxmlformats.org/officeDocument/2006/math">
                    <m:r>
                      <a:rPr lang="en-US" altLang="zh-CN" sz="2400" b="1" i="1" smtClean="0">
                        <a:latin typeface="Cambria Math" panose="02040503050406030204" pitchFamily="18" charset="0"/>
                      </a:rPr>
                      <m:t>𝒂</m:t>
                    </m:r>
                    <m:r>
                      <a:rPr lang="en-US" altLang="zh-CN" sz="2400" b="0" i="1" smtClean="0">
                        <a:latin typeface="Cambria Math" panose="02040503050406030204" pitchFamily="18" charset="0"/>
                      </a:rPr>
                      <m:t>=</m:t>
                    </m:r>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 </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𝒃</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𝑛</m:t>
                            </m:r>
                          </m:sub>
                        </m:sSub>
                      </m:e>
                    </m:d>
                  </m:oMath>
                </a14:m>
                <a:r>
                  <a:rPr lang="en-US" altLang="zh-CN" sz="2400" b="0" dirty="0"/>
                  <a:t> </a:t>
                </a:r>
              </a:p>
              <a:p>
                <a:pPr>
                  <a:lnSpc>
                    <a:spcPct val="150000"/>
                  </a:lnSpc>
                </a:pPr>
                <a:r>
                  <a:rPr lang="en-US" altLang="zh-CN" sz="2400" dirty="0"/>
                  <a:t>If</a:t>
                </a:r>
                <a:r>
                  <a:rPr lang="en-US" altLang="zh-CN" sz="2400" b="1" dirty="0"/>
                  <a:t> </a:t>
                </a:r>
                <a14:m>
                  <m:oMath xmlns:m="http://schemas.openxmlformats.org/officeDocument/2006/math">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𝒃</m:t>
                    </m:r>
                    <m:r>
                      <a:rPr lang="en-US" altLang="zh-CN" sz="2400" b="1" i="1" smtClean="0">
                        <a:latin typeface="Cambria Math" panose="02040503050406030204" pitchFamily="18" charset="0"/>
                        <a:ea typeface="Cambria Math" panose="02040503050406030204" pitchFamily="18" charset="0"/>
                      </a:rPr>
                      <m:t>=</m:t>
                    </m:r>
                    <m:nary>
                      <m:naryPr>
                        <m:chr m:val="∑"/>
                        <m:subHide m:val="on"/>
                        <m:supHide m:val="on"/>
                        <m:ctrlPr>
                          <a:rPr lang="en-US" altLang="zh-CN" sz="2400" b="1" i="1" smtClean="0">
                            <a:latin typeface="Cambria Math" panose="02040503050406030204" pitchFamily="18" charset="0"/>
                            <a:ea typeface="Cambria Math" panose="02040503050406030204" pitchFamily="18" charset="0"/>
                          </a:rPr>
                        </m:ctrlPr>
                      </m:naryPr>
                      <m:sub/>
                      <m:sup/>
                      <m:e>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𝒂</m:t>
                            </m:r>
                          </m:e>
                          <m:sub>
                            <m:r>
                              <a:rPr lang="en-US" altLang="zh-CN" sz="2400" b="1" i="1" smtClean="0">
                                <a:latin typeface="Cambria Math" panose="02040503050406030204" pitchFamily="18" charset="0"/>
                                <a:ea typeface="Cambria Math" panose="02040503050406030204" pitchFamily="18" charset="0"/>
                              </a:rPr>
                              <m:t>𝒊</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𝒃</m:t>
                            </m:r>
                          </m:e>
                          <m:sub>
                            <m:r>
                              <a:rPr lang="en-US" altLang="zh-CN" sz="2400" b="1" i="1" smtClean="0">
                                <a:latin typeface="Cambria Math" panose="02040503050406030204" pitchFamily="18" charset="0"/>
                                <a:ea typeface="Cambria Math" panose="02040503050406030204" pitchFamily="18" charset="0"/>
                              </a:rPr>
                              <m:t>𝒊</m:t>
                            </m:r>
                          </m:sub>
                        </m:sSub>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nary>
                  </m:oMath>
                </a14:m>
                <a:endParaRPr lang="en-US" altLang="zh-CN" sz="2400" b="1" dirty="0">
                  <a:ea typeface="Cambria Math" panose="02040503050406030204" pitchFamily="18" charset="0"/>
                </a:endParaRPr>
              </a:p>
              <a:p>
                <a:pPr>
                  <a:lnSpc>
                    <a:spcPct val="150000"/>
                  </a:lnSpc>
                </a:pPr>
                <a:r>
                  <a:rPr lang="en-US" altLang="zh-CN" sz="2400" dirty="0"/>
                  <a:t>Then, they are orthogonality</a:t>
                </a:r>
                <a:r>
                  <a:rPr lang="zh-CN" altLang="en-US" sz="2400" b="1" dirty="0"/>
                  <a:t> </a:t>
                </a:r>
              </a:p>
            </p:txBody>
          </p:sp>
        </mc:Choice>
        <mc:Fallback xmlns="">
          <p:sp>
            <p:nvSpPr>
              <p:cNvPr id="2" name="文本框 1">
                <a:extLst>
                  <a:ext uri="{FF2B5EF4-FFF2-40B4-BE49-F238E27FC236}">
                    <a16:creationId xmlns:a16="http://schemas.microsoft.com/office/drawing/2014/main" id="{458A70FC-1313-4065-B12E-E56C5306F331}"/>
                  </a:ext>
                </a:extLst>
              </p:cNvPr>
              <p:cNvSpPr txBox="1">
                <a:spLocks noRot="1" noChangeAspect="1" noMove="1" noResize="1" noEditPoints="1" noAdjustHandles="1" noChangeArrowheads="1" noChangeShapeType="1" noTextEdit="1"/>
              </p:cNvSpPr>
              <p:nvPr/>
            </p:nvSpPr>
            <p:spPr>
              <a:xfrm>
                <a:off x="440742" y="924179"/>
                <a:ext cx="8184586" cy="2806025"/>
              </a:xfrm>
              <a:prstGeom prst="rect">
                <a:avLst/>
              </a:prstGeom>
              <a:blipFill>
                <a:blip r:embed="rId7"/>
                <a:stretch>
                  <a:fillRect l="-1117" b="-11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5594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A078A26-E7CB-4CD6-9D5E-CDCD7C56614B}"/>
                  </a:ext>
                </a:extLst>
              </p:cNvPr>
              <p:cNvSpPr txBox="1"/>
              <p:nvPr/>
            </p:nvSpPr>
            <p:spPr>
              <a:xfrm>
                <a:off x="372975" y="1551921"/>
                <a:ext cx="11446050" cy="46166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𝑛</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𝑛𝑥</m:t>
                            </m:r>
                          </m:e>
                        </m:func>
                      </m:e>
                    </m:nary>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𝑏</m:t>
                            </m:r>
                          </m:e>
                          <m:sub>
                            <m:r>
                              <a:rPr lang="en-US" altLang="zh-CN" sz="2400" b="0" i="1" smtClean="0">
                                <a:latin typeface="Cambria Math" panose="02040503050406030204" pitchFamily="18" charset="0"/>
                                <a:ea typeface="Cambria Math" panose="02040503050406030204" pitchFamily="18" charset="0"/>
                              </a:rPr>
                              <m:t>𝑛</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𝑛𝑥</m:t>
                            </m:r>
                          </m:e>
                        </m:func>
                      </m:e>
                    </m:nary>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cos</m:t>
                            </m:r>
                          </m:fName>
                          <m:e>
                            <m:r>
                              <a:rPr lang="en-US" altLang="zh-CN" sz="2400" i="1">
                                <a:latin typeface="Cambria Math" panose="02040503050406030204" pitchFamily="18" charset="0"/>
                              </a:rPr>
                              <m:t>𝑛𝑥</m:t>
                            </m:r>
                          </m:e>
                        </m:func>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𝑛</m:t>
                            </m:r>
                          </m:sub>
                        </m:sSub>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sin</m:t>
                            </m:r>
                          </m:fName>
                          <m:e>
                            <m:r>
                              <a:rPr lang="en-US" altLang="zh-CN" sz="2400" i="1">
                                <a:latin typeface="Cambria Math" panose="02040503050406030204" pitchFamily="18" charset="0"/>
                              </a:rPr>
                              <m:t>𝑛𝑥</m:t>
                            </m:r>
                          </m:e>
                        </m:func>
                      </m:e>
                    </m:nary>
                    <m:r>
                      <m:rPr>
                        <m:nor/>
                      </m:rPr>
                      <a:rPr lang="zh-CN" altLang="en-US" sz="2400" dirty="0">
                        <a:latin typeface="Times New Roman" panose="02020603050405020304" pitchFamily="18" charset="0"/>
                        <a:cs typeface="Times New Roman" panose="02020603050405020304" pitchFamily="18" charset="0"/>
                      </a:rPr>
                      <m:t> </m:t>
                    </m:r>
                  </m:oMath>
                </a14:m>
                <a:r>
                  <a:rPr lang="zh-CN" altLang="en-US" sz="2400" dirty="0">
                    <a:latin typeface="Times New Roman" panose="02020603050405020304" pitchFamily="18" charset="0"/>
                    <a:cs typeface="Times New Roman" panose="02020603050405020304" pitchFamily="18" charset="0"/>
                  </a:rPr>
                  <a:t> </a:t>
                </a:r>
              </a:p>
            </p:txBody>
          </p:sp>
        </mc:Choice>
        <mc:Fallback xmlns="">
          <p:sp>
            <p:nvSpPr>
              <p:cNvPr id="8" name="文本框 7">
                <a:extLst>
                  <a:ext uri="{FF2B5EF4-FFF2-40B4-BE49-F238E27FC236}">
                    <a16:creationId xmlns:a16="http://schemas.microsoft.com/office/drawing/2014/main" id="{AA078A26-E7CB-4CD6-9D5E-CDCD7C56614B}"/>
                  </a:ext>
                </a:extLst>
              </p:cNvPr>
              <p:cNvSpPr txBox="1">
                <a:spLocks noRot="1" noChangeAspect="1" noMove="1" noResize="1" noEditPoints="1" noAdjustHandles="1" noChangeArrowheads="1" noChangeShapeType="1" noTextEdit="1"/>
              </p:cNvSpPr>
              <p:nvPr/>
            </p:nvSpPr>
            <p:spPr>
              <a:xfrm>
                <a:off x="372975" y="1551921"/>
                <a:ext cx="11446050" cy="461665"/>
              </a:xfrm>
              <a:prstGeom prst="rect">
                <a:avLst/>
              </a:prstGeom>
              <a:blipFill>
                <a:blip r:embed="rId4"/>
                <a:stretch>
                  <a:fillRect t="-130667" b="-20000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14A5658-9510-4CCB-B7A6-DAA8D8EE07B1}"/>
              </a:ext>
            </a:extLst>
          </p:cNvPr>
          <p:cNvSpPr txBox="1"/>
          <p:nvPr/>
        </p:nvSpPr>
        <p:spPr>
          <a:xfrm>
            <a:off x="333012" y="345372"/>
            <a:ext cx="10009429" cy="461665"/>
          </a:xfrm>
          <a:prstGeom prst="rect">
            <a:avLst/>
          </a:prstGeom>
          <a:noFill/>
        </p:spPr>
        <p:txBody>
          <a:bodyPr wrap="square" rtlCol="0">
            <a:spAutoFit/>
          </a:bodyPr>
          <a:lstStyle/>
          <a:p>
            <a:r>
              <a:rPr lang="en-US" altLang="zh-CN" sz="2400" dirty="0">
                <a:latin typeface="Arial Black" panose="020B0A04020102020204" pitchFamily="34" charset="0"/>
              </a:rPr>
              <a:t>Derivation of Fourier Series</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ABF5B38-082D-47E5-98F0-A43B94401A3E}"/>
                  </a:ext>
                </a:extLst>
              </p:cNvPr>
              <p:cNvSpPr txBox="1"/>
              <p:nvPr/>
            </p:nvSpPr>
            <p:spPr>
              <a:xfrm>
                <a:off x="333012" y="2948385"/>
                <a:ext cx="10880812" cy="1093697"/>
              </a:xfrm>
              <a:prstGeom prst="rect">
                <a:avLst/>
              </a:prstGeom>
              <a:noFill/>
            </p:spPr>
            <p:txBody>
              <a:bodyPr wrap="square">
                <a:spAutoFit/>
              </a:bodyPr>
              <a:lstStyle/>
              <a:p>
                <a:r>
                  <a:rPr lang="en-US" altLang="zh-CN" sz="2400" b="1" dirty="0"/>
                  <a:t>By substitute </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oMath>
                </a14:m>
                <a:r>
                  <a:rPr lang="en-US" altLang="zh-CN" sz="2400" b="1" dirty="0"/>
                  <a:t> into </a:t>
                </a:r>
                <a14:m>
                  <m:oMath xmlns:m="http://schemas.openxmlformats.org/officeDocument/2006/math">
                    <m:nary>
                      <m:naryPr>
                        <m:ctrlPr>
                          <a:rPr lang="en-US" altLang="zh-CN" sz="2400" b="1" i="1" smtClean="0">
                            <a:latin typeface="Cambria Math" panose="02040503050406030204" pitchFamily="18" charset="0"/>
                          </a:rPr>
                        </m:ctrlPr>
                      </m:naryPr>
                      <m:sub>
                        <m:r>
                          <m:rPr>
                            <m:brk m:alnAt="23"/>
                          </m:rPr>
                          <a:rPr lang="en-US" altLang="zh-CN" sz="2400" b="1" i="1">
                            <a:latin typeface="Cambria Math" panose="02040503050406030204" pitchFamily="18" charset="0"/>
                          </a:rPr>
                          <m:t>−</m:t>
                        </m:r>
                        <m:r>
                          <a:rPr lang="zh-CN" altLang="en-US" sz="2400" b="1" i="1" smtClean="0">
                            <a:latin typeface="Cambria Math" panose="02040503050406030204" pitchFamily="18" charset="0"/>
                          </a:rPr>
                          <m:t>𝝅</m:t>
                        </m:r>
                      </m:sub>
                      <m:sup>
                        <m:r>
                          <a:rPr lang="zh-CN" altLang="en-US" sz="2400" b="1" i="1" smtClean="0">
                            <a:latin typeface="Cambria Math" panose="02040503050406030204" pitchFamily="18" charset="0"/>
                          </a:rPr>
                          <m:t>𝝅</m:t>
                        </m:r>
                      </m:sup>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𝒅𝒙</m:t>
                        </m:r>
                      </m:e>
                    </m:nary>
                  </m:oMath>
                </a14:m>
                <a:r>
                  <a:rPr lang="zh-CN" altLang="en-US" sz="2400" b="1" dirty="0"/>
                  <a:t> </a:t>
                </a:r>
                <a:r>
                  <a:rPr lang="en-US" altLang="zh-CN" sz="2400" b="1" dirty="0"/>
                  <a:t>we get </a:t>
                </a:r>
                <a14:m>
                  <m:oMath xmlns:m="http://schemas.openxmlformats.org/officeDocument/2006/math">
                    <m:nary>
                      <m:naryPr>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m:t>
                        </m:r>
                        <m:r>
                          <a:rPr lang="zh-CN" altLang="en-US" sz="2400" b="1" i="1">
                            <a:latin typeface="Cambria Math" panose="02040503050406030204" pitchFamily="18" charset="0"/>
                          </a:rPr>
                          <m:t>𝝅</m:t>
                        </m:r>
                      </m:sub>
                      <m:sup>
                        <m:r>
                          <a:rPr lang="zh-CN" altLang="en-US" sz="2400" b="1" i="1">
                            <a:latin typeface="Cambria Math" panose="02040503050406030204" pitchFamily="18" charset="0"/>
                          </a:rPr>
                          <m:t>𝝅</m:t>
                        </m:r>
                      </m:sup>
                      <m:e>
                        <m:r>
                          <a:rPr lang="en-US" altLang="zh-CN" sz="2400" b="1" i="1">
                            <a:latin typeface="Cambria Math" panose="02040503050406030204" pitchFamily="18" charset="0"/>
                          </a:rPr>
                          <m:t>𝒇</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b="1" i="1">
                            <a:latin typeface="Cambria Math" panose="02040503050406030204" pitchFamily="18" charset="0"/>
                          </a:rPr>
                          <m:t> </m:t>
                        </m:r>
                        <m:r>
                          <a:rPr lang="en-US" altLang="zh-CN" sz="2400" b="1" i="1">
                            <a:latin typeface="Cambria Math" panose="02040503050406030204" pitchFamily="18" charset="0"/>
                          </a:rPr>
                          <m:t>𝒅𝒙</m:t>
                        </m:r>
                      </m:e>
                    </m:nary>
                  </m:oMath>
                </a14:m>
                <a:r>
                  <a:rPr lang="en-US" altLang="zh-CN" sz="2400" b="1" dirty="0"/>
                  <a:t> =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𝟎</m:t>
                        </m:r>
                      </m:sub>
                    </m:sSub>
                    <m:nary>
                      <m:naryPr>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𝝅</m:t>
                        </m:r>
                      </m:sub>
                      <m:sup>
                        <m:r>
                          <a:rPr lang="en-US" altLang="zh-CN" sz="2400" b="1" i="1" smtClean="0">
                            <a:latin typeface="Cambria Math" panose="02040503050406030204" pitchFamily="18" charset="0"/>
                          </a:rPr>
                          <m:t>𝝅</m:t>
                        </m:r>
                      </m:sup>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𝒅𝒙</m:t>
                        </m:r>
                      </m:e>
                    </m:nary>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𝝅</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𝟎</m:t>
                        </m:r>
                      </m:sub>
                    </m:sSub>
                  </m:oMath>
                </a14:m>
                <a:endParaRPr lang="en-US" altLang="zh-CN" sz="2400" b="1" dirty="0"/>
              </a:p>
              <a:p>
                <a:r>
                  <a:rPr lang="en-US" altLang="zh-CN" sz="2400" b="1" dirty="0"/>
                  <a:t>Thus:</a:t>
                </a:r>
                <a:r>
                  <a:rPr lang="en-US" altLang="zh-CN" sz="2400" b="1" dirty="0">
                    <a:solidFill>
                      <a:srgbClr val="FF0000"/>
                    </a:solidFill>
                  </a:rPr>
                  <a:t> </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𝒂</m:t>
                        </m:r>
                      </m:e>
                      <m:sub>
                        <m:r>
                          <a:rPr lang="en-US" altLang="zh-CN" sz="2400" b="1" i="1" smtClean="0">
                            <a:solidFill>
                              <a:srgbClr val="FF0000"/>
                            </a:solidFill>
                            <a:latin typeface="Cambria Math" panose="02040503050406030204" pitchFamily="18" charset="0"/>
                          </a:rPr>
                          <m:t>𝟎</m:t>
                        </m:r>
                      </m:sub>
                    </m:sSub>
                    <m:r>
                      <a:rPr lang="en-US" altLang="zh-CN" sz="2400" b="1" i="1" smtClean="0">
                        <a:solidFill>
                          <a:srgbClr val="FF0000"/>
                        </a:solidFill>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𝟏</m:t>
                        </m:r>
                      </m:num>
                      <m:den>
                        <m:r>
                          <a:rPr lang="en-US" altLang="zh-CN" sz="2400" b="1" i="1" smtClean="0">
                            <a:solidFill>
                              <a:srgbClr val="FF0000"/>
                            </a:solidFill>
                            <a:latin typeface="Cambria Math" panose="02040503050406030204" pitchFamily="18" charset="0"/>
                          </a:rPr>
                          <m:t>𝟐</m:t>
                        </m:r>
                        <m:r>
                          <a:rPr lang="en-US" altLang="zh-CN" sz="2400" b="1" i="1" smtClean="0">
                            <a:solidFill>
                              <a:srgbClr val="FF0000"/>
                            </a:solidFill>
                            <a:latin typeface="Cambria Math" panose="02040503050406030204" pitchFamily="18" charset="0"/>
                          </a:rPr>
                          <m:t>𝝅</m:t>
                        </m:r>
                      </m:den>
                    </m:f>
                    <m:nary>
                      <m:naryPr>
                        <m:ctrlPr>
                          <a:rPr lang="en-US" altLang="zh-CN" sz="2400" b="1" i="1" smtClean="0">
                            <a:solidFill>
                              <a:srgbClr val="FF0000"/>
                            </a:solidFill>
                            <a:latin typeface="Cambria Math" panose="02040503050406030204" pitchFamily="18" charset="0"/>
                          </a:rPr>
                        </m:ctrlPr>
                      </m:naryPr>
                      <m:sub>
                        <m:r>
                          <m:rPr>
                            <m:brk m:alnAt="23"/>
                          </m:rP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𝝅</m:t>
                        </m:r>
                      </m:sub>
                      <m:sup>
                        <m:r>
                          <a:rPr lang="en-US" altLang="zh-CN" sz="2400" b="1" i="1" smtClean="0">
                            <a:solidFill>
                              <a:srgbClr val="FF0000"/>
                            </a:solidFill>
                            <a:latin typeface="Cambria Math" panose="02040503050406030204" pitchFamily="18" charset="0"/>
                          </a:rPr>
                          <m:t>𝝅</m:t>
                        </m:r>
                      </m:sup>
                      <m:e>
                        <m:r>
                          <a:rPr lang="en-US" altLang="zh-CN" sz="2400" b="1" i="1" smtClean="0">
                            <a:solidFill>
                              <a:srgbClr val="FF0000"/>
                            </a:solidFill>
                            <a:latin typeface="Cambria Math" panose="02040503050406030204" pitchFamily="18" charset="0"/>
                          </a:rPr>
                          <m:t>𝒇</m:t>
                        </m:r>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𝒙</m:t>
                            </m:r>
                          </m:e>
                        </m:d>
                        <m:r>
                          <a:rPr lang="en-US" altLang="zh-CN" sz="2400" b="1" i="1" smtClean="0">
                            <a:solidFill>
                              <a:srgbClr val="FF0000"/>
                            </a:solidFill>
                            <a:latin typeface="Cambria Math" panose="02040503050406030204" pitchFamily="18" charset="0"/>
                          </a:rPr>
                          <m:t>𝒅𝒙</m:t>
                        </m:r>
                      </m:e>
                    </m:nary>
                  </m:oMath>
                </a14:m>
                <a:endParaRPr lang="en-US" altLang="zh-CN" sz="2400" b="1" dirty="0"/>
              </a:p>
            </p:txBody>
          </p:sp>
        </mc:Choice>
        <mc:Fallback xmlns="">
          <p:sp>
            <p:nvSpPr>
              <p:cNvPr id="20" name="文本框 19">
                <a:extLst>
                  <a:ext uri="{FF2B5EF4-FFF2-40B4-BE49-F238E27FC236}">
                    <a16:creationId xmlns:a16="http://schemas.microsoft.com/office/drawing/2014/main" id="{3ABF5B38-082D-47E5-98F0-A43B94401A3E}"/>
                  </a:ext>
                </a:extLst>
              </p:cNvPr>
              <p:cNvSpPr txBox="1">
                <a:spLocks noRot="1" noChangeAspect="1" noMove="1" noResize="1" noEditPoints="1" noAdjustHandles="1" noChangeArrowheads="1" noChangeShapeType="1" noTextEdit="1"/>
              </p:cNvSpPr>
              <p:nvPr/>
            </p:nvSpPr>
            <p:spPr>
              <a:xfrm>
                <a:off x="333012" y="2948385"/>
                <a:ext cx="10880812" cy="1093697"/>
              </a:xfrm>
              <a:prstGeom prst="rect">
                <a:avLst/>
              </a:prstGeom>
              <a:blipFill>
                <a:blip r:embed="rId5"/>
                <a:stretch>
                  <a:fillRect l="-896" b="-5587"/>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7DC979B6-675D-4ECB-803A-69962E5E6908}"/>
              </a:ext>
            </a:extLst>
          </p:cNvPr>
          <p:cNvSpPr txBox="1"/>
          <p:nvPr/>
        </p:nvSpPr>
        <p:spPr>
          <a:xfrm>
            <a:off x="333013" y="4154934"/>
            <a:ext cx="1770996" cy="461665"/>
          </a:xfrm>
          <a:prstGeom prst="rect">
            <a:avLst/>
          </a:prstGeom>
          <a:noFill/>
        </p:spPr>
        <p:txBody>
          <a:bodyPr wrap="square">
            <a:spAutoFit/>
          </a:bodyPr>
          <a:lstStyle/>
          <a:p>
            <a:r>
              <a:rPr lang="en-US" altLang="zh-CN" sz="2400" b="1" dirty="0">
                <a:solidFill>
                  <a:srgbClr val="2B77C5"/>
                </a:solidFill>
                <a:latin typeface="tahoma" panose="020B0604030504040204" pitchFamily="34" charset="0"/>
              </a:rPr>
              <a:t>Similarly</a:t>
            </a:r>
            <a:r>
              <a:rPr lang="en-US" altLang="zh-CN" b="1" i="0" u="none" strike="noStrike" dirty="0">
                <a:solidFill>
                  <a:srgbClr val="2B77C5"/>
                </a:solidFill>
                <a:effectLst/>
                <a:latin typeface="tahoma" panose="020B0604030504040204" pitchFamily="34" charset="0"/>
              </a:rPr>
              <a:t>: </a:t>
            </a:r>
            <a:endParaRPr lang="zh-CN" altLang="en-US"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2D44397-4EE6-4304-BC78-4C52EC7D59BF}"/>
                  </a:ext>
                </a:extLst>
              </p:cNvPr>
              <p:cNvSpPr txBox="1"/>
              <p:nvPr/>
            </p:nvSpPr>
            <p:spPr>
              <a:xfrm>
                <a:off x="-3539" y="4699450"/>
                <a:ext cx="4159059" cy="8236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𝑎</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l-GR" altLang="zh-CN" sz="2200" i="1">
                              <a:latin typeface="Cambria Math" panose="02040503050406030204" pitchFamily="18" charset="0"/>
                              <a:ea typeface="Cambria Math" panose="02040503050406030204" pitchFamily="18" charset="0"/>
                            </a:rPr>
                            <m:t>𝜋</m:t>
                          </m:r>
                        </m:den>
                      </m:f>
                      <m:nary>
                        <m:naryPr>
                          <m:ctrlPr>
                            <a:rPr lang="en-US" altLang="zh-CN" sz="2200" b="0" i="1" smtClean="0">
                              <a:latin typeface="Cambria Math" panose="02040503050406030204" pitchFamily="18" charset="0"/>
                            </a:rPr>
                          </m:ctrlPr>
                        </m:naryPr>
                        <m:sub>
                          <m:r>
                            <m:rPr>
                              <m:brk m:alnAt="23"/>
                            </m:rPr>
                            <a:rPr lang="en-US" altLang="zh-CN" sz="2200" i="1">
                              <a:latin typeface="Cambria Math" panose="02040503050406030204" pitchFamily="18" charset="0"/>
                            </a:rPr>
                            <m:t>−</m:t>
                          </m:r>
                          <m:r>
                            <a:rPr lang="zh-CN" altLang="en-US" sz="2200" i="1" smtClean="0">
                              <a:latin typeface="Cambria Math" panose="02040503050406030204" pitchFamily="18" charset="0"/>
                            </a:rPr>
                            <m:t>𝜋</m:t>
                          </m:r>
                        </m:sub>
                        <m:sup>
                          <m:r>
                            <a:rPr lang="zh-CN" altLang="en-US" sz="2200" b="0" i="1" smtClean="0">
                              <a:latin typeface="Cambria Math" panose="02040503050406030204" pitchFamily="18" charset="0"/>
                            </a:rPr>
                            <m:t>𝜋</m:t>
                          </m:r>
                        </m:sup>
                        <m:e>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cos</m:t>
                              </m:r>
                            </m:fName>
                            <m:e>
                              <m:r>
                                <a:rPr lang="en-US" altLang="zh-CN" sz="2200" b="0" i="1" smtClean="0">
                                  <a:latin typeface="Cambria Math" panose="02040503050406030204" pitchFamily="18" charset="0"/>
                                </a:rPr>
                                <m:t>𝑛𝑥</m:t>
                              </m:r>
                            </m:e>
                          </m:func>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𝑑𝑥</m:t>
                          </m:r>
                        </m:e>
                      </m:nary>
                    </m:oMath>
                  </m:oMathPara>
                </a14:m>
                <a:endParaRPr lang="en-US" altLang="zh-CN" sz="2200" b="0" i="1" dirty="0">
                  <a:latin typeface="Cambria Math" panose="02040503050406030204" pitchFamily="18" charset="0"/>
                </a:endParaRPr>
              </a:p>
            </p:txBody>
          </p:sp>
        </mc:Choice>
        <mc:Fallback xmlns="">
          <p:sp>
            <p:nvSpPr>
              <p:cNvPr id="23" name="文本框 22">
                <a:extLst>
                  <a:ext uri="{FF2B5EF4-FFF2-40B4-BE49-F238E27FC236}">
                    <a16:creationId xmlns:a16="http://schemas.microsoft.com/office/drawing/2014/main" id="{E2D44397-4EE6-4304-BC78-4C52EC7D59BF}"/>
                  </a:ext>
                </a:extLst>
              </p:cNvPr>
              <p:cNvSpPr txBox="1">
                <a:spLocks noRot="1" noChangeAspect="1" noMove="1" noResize="1" noEditPoints="1" noAdjustHandles="1" noChangeArrowheads="1" noChangeShapeType="1" noTextEdit="1"/>
              </p:cNvSpPr>
              <p:nvPr/>
            </p:nvSpPr>
            <p:spPr>
              <a:xfrm>
                <a:off x="-3539" y="4699450"/>
                <a:ext cx="4159059" cy="8236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32F1673-A714-48CD-A69D-4EA7FCED9EE3}"/>
                  </a:ext>
                </a:extLst>
              </p:cNvPr>
              <p:cNvSpPr txBox="1"/>
              <p:nvPr/>
            </p:nvSpPr>
            <p:spPr>
              <a:xfrm>
                <a:off x="7924803" y="4181475"/>
                <a:ext cx="4159059" cy="2511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i="1">
                                      <a:latin typeface="Cambria Math" panose="02040503050406030204" pitchFamily="18" charset="0"/>
                                    </a:rPr>
                                    <m:t>0</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i="1">
                                      <a:latin typeface="Cambria Math" panose="02040503050406030204" pitchFamily="18" charset="0"/>
                                    </a:rPr>
                                    <m:t>𝑛</m:t>
                                  </m:r>
                                </m:sub>
                              </m:sSub>
                              <m:r>
                                <a:rPr lang="en-US" altLang="zh-CN" sz="2200" i="1">
                                  <a:latin typeface="Cambria Math" panose="02040503050406030204" pitchFamily="18" charset="0"/>
                                </a:rPr>
                                <m:t>=</m:t>
                              </m:r>
                              <m:f>
                                <m:fPr>
                                  <m:ctrlPr>
                                    <a:rPr lang="en-US" altLang="zh-CN" sz="2200" i="1" smtClean="0">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smtClean="0">
                                          <a:latin typeface="Cambria Math" panose="02040503050406030204" pitchFamily="18" charset="0"/>
                                        </a:rPr>
                                        <m:t>cos</m:t>
                                      </m:r>
                                    </m:fName>
                                    <m:e>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𝑛</m:t>
                                          </m:r>
                                          <m:r>
                                            <a:rPr lang="zh-CN" altLang="en-US" sz="2200" i="1" smtClean="0">
                                              <a:latin typeface="Cambria Math" panose="02040503050406030204" pitchFamily="18" charset="0"/>
                                            </a:rPr>
                                            <m:t>𝜋</m:t>
                                          </m:r>
                                        </m:num>
                                        <m:den>
                                          <m:r>
                                            <a:rPr lang="en-US" altLang="zh-CN" sz="2200" b="0" i="1" smtClean="0">
                                              <a:latin typeface="Cambria Math" panose="02040503050406030204" pitchFamily="18" charset="0"/>
                                            </a:rPr>
                                            <m:t>𝐿</m:t>
                                          </m:r>
                                        </m:den>
                                      </m:f>
                                      <m:r>
                                        <a:rPr lang="en-US" altLang="zh-CN" sz="2200" b="0" i="1" smtClean="0">
                                          <a:latin typeface="Cambria Math" panose="02040503050406030204" pitchFamily="18" charset="0"/>
                                        </a:rPr>
                                        <m:t>𝑡</m:t>
                                      </m:r>
                                    </m:e>
                                  </m:func>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𝑛</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𝑛</m:t>
                                          </m:r>
                                          <m:r>
                                            <a:rPr lang="zh-CN" altLang="en-US" sz="2200" i="1" smtClean="0">
                                              <a:latin typeface="Cambria Math" panose="02040503050406030204" pitchFamily="18" charset="0"/>
                                            </a:rPr>
                                            <m:t>𝜋</m:t>
                                          </m:r>
                                        </m:num>
                                        <m:den>
                                          <m:r>
                                            <a:rPr lang="en-US" altLang="zh-CN" sz="2200" b="0" i="1" smtClean="0">
                                              <a:latin typeface="Cambria Math" panose="02040503050406030204" pitchFamily="18" charset="0"/>
                                            </a:rPr>
                                            <m:t>𝐿</m:t>
                                          </m:r>
                                        </m:den>
                                      </m:f>
                                      <m:r>
                                        <a:rPr lang="en-US" altLang="zh-CN" sz="2200" b="0" i="1" smtClean="0">
                                          <a:latin typeface="Cambria Math" panose="02040503050406030204" pitchFamily="18" charset="0"/>
                                        </a:rPr>
                                        <m:t>𝑡</m:t>
                                      </m:r>
                                    </m:e>
                                  </m:func>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qArr>
                        </m:e>
                      </m:d>
                    </m:oMath>
                  </m:oMathPara>
                </a14:m>
                <a:endParaRPr lang="en-US" altLang="zh-CN" sz="2200" b="0" i="1" dirty="0">
                  <a:latin typeface="Cambria Math" panose="02040503050406030204" pitchFamily="18" charset="0"/>
                </a:endParaRPr>
              </a:p>
            </p:txBody>
          </p:sp>
        </mc:Choice>
        <mc:Fallback xmlns="">
          <p:sp>
            <p:nvSpPr>
              <p:cNvPr id="24" name="文本框 23">
                <a:extLst>
                  <a:ext uri="{FF2B5EF4-FFF2-40B4-BE49-F238E27FC236}">
                    <a16:creationId xmlns:a16="http://schemas.microsoft.com/office/drawing/2014/main" id="{D32F1673-A714-48CD-A69D-4EA7FCED9EE3}"/>
                  </a:ext>
                </a:extLst>
              </p:cNvPr>
              <p:cNvSpPr txBox="1">
                <a:spLocks noRot="1" noChangeAspect="1" noMove="1" noResize="1" noEditPoints="1" noAdjustHandles="1" noChangeArrowheads="1" noChangeShapeType="1" noTextEdit="1"/>
              </p:cNvSpPr>
              <p:nvPr/>
            </p:nvSpPr>
            <p:spPr>
              <a:xfrm>
                <a:off x="7924803" y="4181475"/>
                <a:ext cx="4159059" cy="25112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533A1F9-63B3-4CB5-B116-BD4045478405}"/>
                  </a:ext>
                </a:extLst>
              </p:cNvPr>
              <p:cNvSpPr txBox="1"/>
              <p:nvPr/>
            </p:nvSpPr>
            <p:spPr>
              <a:xfrm>
                <a:off x="4740599" y="4670855"/>
                <a:ext cx="2403359" cy="769441"/>
              </a:xfrm>
              <a:prstGeom prst="rect">
                <a:avLst/>
              </a:prstGeom>
              <a:noFill/>
            </p:spPr>
            <p:txBody>
              <a:bodyPr wrap="square">
                <a:spAutoFit/>
              </a:bodyPr>
              <a:lstStyle/>
              <a:p>
                <a:r>
                  <a:rPr lang="en-US" altLang="zh-CN" sz="2200" b="1" i="0" u="none" strike="noStrike" dirty="0">
                    <a:solidFill>
                      <a:srgbClr val="2B77C5"/>
                    </a:solidFill>
                    <a:effectLst/>
                    <a:latin typeface="tahoma" panose="020B0604030504040204" pitchFamily="34" charset="0"/>
                  </a:rPr>
                  <a:t>Generalization: </a:t>
                </a:r>
              </a:p>
              <a:p>
                <a:r>
                  <a:rPr lang="en-US" altLang="zh-CN" sz="2200" b="1" i="0" u="none" strike="noStrike" dirty="0">
                    <a:solidFill>
                      <a:srgbClr val="2B77C5"/>
                    </a:solidFill>
                    <a:effectLst/>
                    <a:latin typeface="tahoma" panose="020B0604030504040204" pitchFamily="34" charset="0"/>
                  </a:rPr>
                  <a:t>From (</a:t>
                </a:r>
                <a14:m>
                  <m:oMath xmlns:m="http://schemas.openxmlformats.org/officeDocument/2006/math">
                    <m:r>
                      <a:rPr lang="en-US" altLang="zh-CN" sz="2200" b="1" i="1" u="none" strike="noStrike" smtClean="0">
                        <a:solidFill>
                          <a:srgbClr val="2B77C5"/>
                        </a:solidFill>
                        <a:effectLst/>
                        <a:latin typeface="Cambria Math" panose="02040503050406030204" pitchFamily="18" charset="0"/>
                      </a:rPr>
                      <m:t>𝟐</m:t>
                    </m:r>
                    <m:r>
                      <a:rPr lang="zh-CN" altLang="en-US" sz="2200" b="1" i="1" u="none" strike="noStrike" smtClean="0">
                        <a:solidFill>
                          <a:srgbClr val="2B77C5"/>
                        </a:solidFill>
                        <a:effectLst/>
                        <a:latin typeface="Cambria Math" panose="02040503050406030204" pitchFamily="18" charset="0"/>
                      </a:rPr>
                      <m:t>𝝅</m:t>
                    </m:r>
                    <m:r>
                      <a:rPr lang="en-US" altLang="zh-CN" sz="2200" b="1" i="1" u="none" strike="noStrike" smtClean="0">
                        <a:solidFill>
                          <a:srgbClr val="2B77C5"/>
                        </a:solidFill>
                        <a:effectLst/>
                        <a:latin typeface="Cambria Math" panose="02040503050406030204" pitchFamily="18" charset="0"/>
                      </a:rPr>
                      <m:t>→</m:t>
                    </m:r>
                    <m:r>
                      <a:rPr lang="en-US" altLang="zh-CN" sz="2200" b="1" i="1" u="none" strike="noStrike" smtClean="0">
                        <a:solidFill>
                          <a:srgbClr val="2B77C5"/>
                        </a:solidFill>
                        <a:effectLst/>
                        <a:latin typeface="Cambria Math" panose="02040503050406030204" pitchFamily="18" charset="0"/>
                      </a:rPr>
                      <m:t>𝟐</m:t>
                    </m:r>
                    <m:r>
                      <a:rPr lang="en-US" altLang="zh-CN" sz="2200" b="1" i="1" u="none" strike="noStrike" smtClean="0">
                        <a:solidFill>
                          <a:srgbClr val="2B77C5"/>
                        </a:solidFill>
                        <a:effectLst/>
                        <a:latin typeface="Cambria Math" panose="02040503050406030204" pitchFamily="18" charset="0"/>
                      </a:rPr>
                      <m:t>𝑳</m:t>
                    </m:r>
                  </m:oMath>
                </a14:m>
                <a:r>
                  <a:rPr lang="en-US" altLang="zh-CN" sz="2200" b="1" i="0" u="none" strike="noStrike" dirty="0">
                    <a:solidFill>
                      <a:srgbClr val="2B77C5"/>
                    </a:solidFill>
                    <a:effectLst/>
                    <a:latin typeface="tahoma" panose="020B0604030504040204" pitchFamily="34" charset="0"/>
                  </a:rPr>
                  <a:t>)</a:t>
                </a:r>
                <a:r>
                  <a:rPr lang="en-US" altLang="zh-CN" sz="2200" b="0" i="0" dirty="0">
                    <a:solidFill>
                      <a:srgbClr val="999999"/>
                    </a:solidFill>
                    <a:effectLst/>
                    <a:latin typeface="tahoma" panose="020B0604030504040204" pitchFamily="34" charset="0"/>
                  </a:rPr>
                  <a:t> </a:t>
                </a:r>
                <a:endParaRPr lang="zh-CN" altLang="en-US" sz="2200" dirty="0"/>
              </a:p>
            </p:txBody>
          </p:sp>
        </mc:Choice>
        <mc:Fallback xmlns="">
          <p:sp>
            <p:nvSpPr>
              <p:cNvPr id="25" name="文本框 24">
                <a:extLst>
                  <a:ext uri="{FF2B5EF4-FFF2-40B4-BE49-F238E27FC236}">
                    <a16:creationId xmlns:a16="http://schemas.microsoft.com/office/drawing/2014/main" id="{4533A1F9-63B3-4CB5-B116-BD4045478405}"/>
                  </a:ext>
                </a:extLst>
              </p:cNvPr>
              <p:cNvSpPr txBox="1">
                <a:spLocks noRot="1" noChangeAspect="1" noMove="1" noResize="1" noEditPoints="1" noAdjustHandles="1" noChangeArrowheads="1" noChangeShapeType="1" noTextEdit="1"/>
              </p:cNvSpPr>
              <p:nvPr/>
            </p:nvSpPr>
            <p:spPr>
              <a:xfrm>
                <a:off x="4740599" y="4670855"/>
                <a:ext cx="2403359" cy="769441"/>
              </a:xfrm>
              <a:prstGeom prst="rect">
                <a:avLst/>
              </a:prstGeom>
              <a:blipFill>
                <a:blip r:embed="rId11"/>
                <a:stretch>
                  <a:fillRect l="-3299" t="-4762" r="-3553" b="-14286"/>
                </a:stretch>
              </a:blipFill>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14FC48F3-0BDF-493E-AED3-4FD89DCB4A98}"/>
              </a:ext>
            </a:extLst>
          </p:cNvPr>
          <p:cNvCxnSpPr>
            <a:cxnSpLocks/>
          </p:cNvCxnSpPr>
          <p:nvPr/>
        </p:nvCxnSpPr>
        <p:spPr>
          <a:xfrm>
            <a:off x="4003035" y="5481716"/>
            <a:ext cx="380746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F8F7DF6-0836-496B-BA83-9B38122EFAF6}"/>
                  </a:ext>
                </a:extLst>
              </p:cNvPr>
              <p:cNvSpPr txBox="1"/>
              <p:nvPr/>
            </p:nvSpPr>
            <p:spPr>
              <a:xfrm>
                <a:off x="4087752" y="5481716"/>
                <a:ext cx="3766746" cy="853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𝐿</m:t>
                              </m:r>
                            </m:num>
                            <m:den>
                              <m:r>
                                <a:rPr lang="en-US" altLang="zh-CN" sz="2200" b="0" i="1" smtClean="0">
                                  <a:latin typeface="Cambria Math" panose="02040503050406030204" pitchFamily="18" charset="0"/>
                                </a:rPr>
                                <m:t>𝑥</m:t>
                              </m:r>
                            </m:den>
                          </m:f>
                        </m:e>
                      </m:d>
                      <m:r>
                        <a:rPr lang="en-US" altLang="zh-CN" sz="2200" b="0" i="1" smtClean="0">
                          <a:latin typeface="Cambria Math" panose="02040503050406030204" pitchFamily="18" charset="0"/>
                          <a:ea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𝑔</m:t>
                      </m:r>
                      <m:d>
                        <m:dPr>
                          <m:ctrlPr>
                            <a:rPr lang="en-US" altLang="zh-CN" sz="2200" b="0" i="1" smtClean="0">
                              <a:latin typeface="Cambria Math" panose="02040503050406030204" pitchFamily="18" charset="0"/>
                              <a:ea typeface="Cambria Math" panose="02040503050406030204" pitchFamily="18" charset="0"/>
                            </a:rPr>
                          </m:ctrlPr>
                        </m:dPr>
                        <m:e>
                          <m:r>
                            <a:rPr lang="en-US" altLang="zh-CN" sz="2200" b="0" i="1" smtClean="0">
                              <a:latin typeface="Cambria Math" panose="02040503050406030204" pitchFamily="18" charset="0"/>
                              <a:ea typeface="Cambria Math" panose="02040503050406030204" pitchFamily="18" charset="0"/>
                            </a:rPr>
                            <m:t>𝑥</m:t>
                          </m:r>
                        </m:e>
                      </m:d>
                    </m:oMath>
                  </m:oMathPara>
                </a14:m>
                <a:endParaRPr lang="en-US" altLang="zh-CN" sz="2200" b="0" i="1" dirty="0">
                  <a:latin typeface="Cambria Math" panose="02040503050406030204" pitchFamily="18" charset="0"/>
                </a:endParaRPr>
              </a:p>
            </p:txBody>
          </p:sp>
        </mc:Choice>
        <mc:Fallback xmlns="">
          <p:sp>
            <p:nvSpPr>
              <p:cNvPr id="27" name="文本框 26">
                <a:extLst>
                  <a:ext uri="{FF2B5EF4-FFF2-40B4-BE49-F238E27FC236}">
                    <a16:creationId xmlns:a16="http://schemas.microsoft.com/office/drawing/2014/main" id="{CF8F7DF6-0836-496B-BA83-9B38122EFAF6}"/>
                  </a:ext>
                </a:extLst>
              </p:cNvPr>
              <p:cNvSpPr txBox="1">
                <a:spLocks noRot="1" noChangeAspect="1" noMove="1" noResize="1" noEditPoints="1" noAdjustHandles="1" noChangeArrowheads="1" noChangeShapeType="1" noTextEdit="1"/>
              </p:cNvSpPr>
              <p:nvPr/>
            </p:nvSpPr>
            <p:spPr>
              <a:xfrm>
                <a:off x="4087752" y="5481716"/>
                <a:ext cx="3766746" cy="8530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14E1D1B-0D63-41F2-9A4A-57F9FF836ACF}"/>
                  </a:ext>
                </a:extLst>
              </p:cNvPr>
              <p:cNvSpPr txBox="1"/>
              <p:nvPr/>
            </p:nvSpPr>
            <p:spPr>
              <a:xfrm>
                <a:off x="40132" y="5531990"/>
                <a:ext cx="4159059" cy="8236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l-GR" altLang="zh-CN" sz="2200" i="1">
                              <a:latin typeface="Cambria Math" panose="02040503050406030204" pitchFamily="18" charset="0"/>
                              <a:ea typeface="Cambria Math" panose="02040503050406030204" pitchFamily="18" charset="0"/>
                            </a:rPr>
                            <m:t>𝜋</m:t>
                          </m:r>
                        </m:den>
                      </m:f>
                      <m:nary>
                        <m:naryPr>
                          <m:ctrlPr>
                            <a:rPr lang="en-US" altLang="zh-CN" sz="2200" b="0" i="1" smtClean="0">
                              <a:latin typeface="Cambria Math" panose="02040503050406030204" pitchFamily="18" charset="0"/>
                            </a:rPr>
                          </m:ctrlPr>
                        </m:naryPr>
                        <m:sub>
                          <m:r>
                            <m:rPr>
                              <m:brk m:alnAt="23"/>
                            </m:rPr>
                            <a:rPr lang="en-US" altLang="zh-CN" sz="2200" i="1">
                              <a:latin typeface="Cambria Math" panose="02040503050406030204" pitchFamily="18" charset="0"/>
                            </a:rPr>
                            <m:t>−</m:t>
                          </m:r>
                          <m:r>
                            <a:rPr lang="zh-CN" altLang="en-US" sz="2200" i="1" smtClean="0">
                              <a:latin typeface="Cambria Math" panose="02040503050406030204" pitchFamily="18" charset="0"/>
                            </a:rPr>
                            <m:t>𝜋</m:t>
                          </m:r>
                        </m:sub>
                        <m:sup>
                          <m:r>
                            <a:rPr lang="zh-CN" altLang="en-US" sz="2200" b="0" i="1" smtClean="0">
                              <a:latin typeface="Cambria Math" panose="02040503050406030204" pitchFamily="18" charset="0"/>
                            </a:rPr>
                            <m:t>𝜋</m:t>
                          </m:r>
                        </m:sup>
                        <m:e>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r>
                                <a:rPr lang="en-US" altLang="zh-CN" sz="2200" b="0" i="1" smtClean="0">
                                  <a:latin typeface="Cambria Math" panose="02040503050406030204" pitchFamily="18" charset="0"/>
                                </a:rPr>
                                <m:t>𝑛𝑥</m:t>
                              </m:r>
                            </m:e>
                          </m:func>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𝑑𝑥</m:t>
                          </m:r>
                        </m:e>
                      </m:nary>
                    </m:oMath>
                  </m:oMathPara>
                </a14:m>
                <a:endParaRPr lang="en-US" altLang="zh-CN" sz="2200" b="0" i="1" dirty="0">
                  <a:latin typeface="Cambria Math" panose="02040503050406030204" pitchFamily="18" charset="0"/>
                </a:endParaRPr>
              </a:p>
            </p:txBody>
          </p:sp>
        </mc:Choice>
        <mc:Fallback xmlns="">
          <p:sp>
            <p:nvSpPr>
              <p:cNvPr id="28" name="文本框 27">
                <a:extLst>
                  <a:ext uri="{FF2B5EF4-FFF2-40B4-BE49-F238E27FC236}">
                    <a16:creationId xmlns:a16="http://schemas.microsoft.com/office/drawing/2014/main" id="{514E1D1B-0D63-41F2-9A4A-57F9FF836ACF}"/>
                  </a:ext>
                </a:extLst>
              </p:cNvPr>
              <p:cNvSpPr txBox="1">
                <a:spLocks noRot="1" noChangeAspect="1" noMove="1" noResize="1" noEditPoints="1" noAdjustHandles="1" noChangeArrowheads="1" noChangeShapeType="1" noTextEdit="1"/>
              </p:cNvSpPr>
              <p:nvPr/>
            </p:nvSpPr>
            <p:spPr>
              <a:xfrm>
                <a:off x="40132" y="5531990"/>
                <a:ext cx="4159059" cy="8236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B85B1E-B186-464E-8D7E-7C860BC50A91}"/>
                  </a:ext>
                </a:extLst>
              </p:cNvPr>
              <p:cNvSpPr txBox="1"/>
              <p:nvPr/>
            </p:nvSpPr>
            <p:spPr>
              <a:xfrm>
                <a:off x="372975" y="930347"/>
                <a:ext cx="11446050" cy="461665"/>
              </a:xfrm>
              <a:prstGeom prst="rect">
                <a:avLst/>
              </a:prstGeom>
              <a:noFill/>
            </p:spPr>
            <p:txBody>
              <a:bodyPr wrap="square" rtlCol="0">
                <a:spAutoFit/>
              </a:bodyPr>
              <a:lstStyle/>
              <a:p>
                <a:r>
                  <a:rPr lang="en-US" altLang="zh-CN" sz="2400" b="0" dirty="0"/>
                  <a:t>Assume we have a function: </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𝑐</m:t>
                            </m:r>
                          </m:e>
                          <m:sub>
                            <m:r>
                              <a:rPr lang="en-US" altLang="zh-CN" sz="2400" b="0" i="1" smtClean="0">
                                <a:latin typeface="Cambria Math" panose="02040503050406030204" pitchFamily="18" charset="0"/>
                                <a:ea typeface="Cambria Math" panose="02040503050406030204" pitchFamily="18" charset="0"/>
                              </a:rPr>
                              <m:t>𝑛</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zh-CN" altLang="en-US" sz="2400" b="0" i="1" smtClean="0">
                                <a:latin typeface="Cambria Math" panose="02040503050406030204" pitchFamily="18" charset="0"/>
                              </a:rPr>
                              <m:t>𝜔</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𝜑</m:t>
                            </m:r>
                            <m:r>
                              <a:rPr lang="en-US" altLang="zh-CN" sz="2400" b="0" i="1" smtClean="0">
                                <a:latin typeface="Cambria Math" panose="02040503050406030204" pitchFamily="18" charset="0"/>
                              </a:rPr>
                              <m:t>)</m:t>
                            </m:r>
                          </m:e>
                        </m:func>
                      </m:e>
                    </m:nary>
                  </m:oMath>
                </a14:m>
                <a:r>
                  <a:rPr lang="zh-CN" altLang="en-US" sz="2400" dirty="0">
                    <a:latin typeface="Times New Roman" panose="02020603050405020304" pitchFamily="18" charset="0"/>
                    <a:cs typeface="Times New Roman" panose="02020603050405020304" pitchFamily="18" charset="0"/>
                  </a:rPr>
                  <a:t> </a:t>
                </a:r>
              </a:p>
            </p:txBody>
          </p:sp>
        </mc:Choice>
        <mc:Fallback xmlns="">
          <p:sp>
            <p:nvSpPr>
              <p:cNvPr id="13" name="文本框 12">
                <a:extLst>
                  <a:ext uri="{FF2B5EF4-FFF2-40B4-BE49-F238E27FC236}">
                    <a16:creationId xmlns:a16="http://schemas.microsoft.com/office/drawing/2014/main" id="{A0B85B1E-B186-464E-8D7E-7C860BC50A91}"/>
                  </a:ext>
                </a:extLst>
              </p:cNvPr>
              <p:cNvSpPr txBox="1">
                <a:spLocks noRot="1" noChangeAspect="1" noMove="1" noResize="1" noEditPoints="1" noAdjustHandles="1" noChangeArrowheads="1" noChangeShapeType="1" noTextEdit="1"/>
              </p:cNvSpPr>
              <p:nvPr/>
            </p:nvSpPr>
            <p:spPr>
              <a:xfrm>
                <a:off x="372975" y="930347"/>
                <a:ext cx="11446050" cy="461665"/>
              </a:xfrm>
              <a:prstGeom prst="rect">
                <a:avLst/>
              </a:prstGeom>
              <a:blipFill>
                <a:blip r:embed="rId14"/>
                <a:stretch>
                  <a:fillRect l="-799" t="-132000" b="-19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F895DF8-51A5-4630-ACC0-C67702516770}"/>
                  </a:ext>
                </a:extLst>
              </p:cNvPr>
              <p:cNvSpPr txBox="1"/>
              <p:nvPr/>
            </p:nvSpPr>
            <p:spPr>
              <a:xfrm>
                <a:off x="333012" y="2406625"/>
                <a:ext cx="10333495" cy="461665"/>
              </a:xfrm>
              <a:prstGeom prst="rect">
                <a:avLst/>
              </a:prstGeom>
              <a:noFill/>
            </p:spPr>
            <p:txBody>
              <a:bodyPr wrap="square" rtlCol="0">
                <a:spAutoFit/>
              </a:bodyPr>
              <a:lstStyle/>
              <a:p>
                <a:r>
                  <a:rPr lang="en-US" altLang="zh-CN" sz="2400" b="1" u="sng" dirty="0"/>
                  <a:t>Thus, the Fourier series of a function is decided by </a:t>
                </a:r>
                <a14:m>
                  <m:oMath xmlns:m="http://schemas.openxmlformats.org/officeDocument/2006/math">
                    <m:sSub>
                      <m:sSubPr>
                        <m:ctrlPr>
                          <a:rPr lang="en-US" altLang="zh-CN" sz="2400" b="1" i="1" u="sng" smtClean="0">
                            <a:latin typeface="Cambria Math" panose="02040503050406030204" pitchFamily="18" charset="0"/>
                          </a:rPr>
                        </m:ctrlPr>
                      </m:sSubPr>
                      <m:e>
                        <m:r>
                          <a:rPr lang="en-US" altLang="zh-CN" sz="2400" b="1" i="1" u="sng" smtClean="0">
                            <a:latin typeface="Cambria Math" panose="02040503050406030204" pitchFamily="18" charset="0"/>
                          </a:rPr>
                          <m:t>𝒂</m:t>
                        </m:r>
                      </m:e>
                      <m:sub>
                        <m:r>
                          <a:rPr lang="en-US" altLang="zh-CN" sz="2400" b="1" i="1" u="sng" smtClean="0">
                            <a:latin typeface="Cambria Math" panose="02040503050406030204" pitchFamily="18" charset="0"/>
                          </a:rPr>
                          <m:t>𝒏</m:t>
                        </m:r>
                      </m:sub>
                    </m:sSub>
                    <m:r>
                      <a:rPr lang="en-US" altLang="zh-CN" sz="2400" b="1" i="1" u="sng" smtClean="0">
                        <a:latin typeface="Cambria Math" panose="02040503050406030204" pitchFamily="18" charset="0"/>
                      </a:rPr>
                      <m:t>,</m:t>
                    </m:r>
                    <m:sSub>
                      <m:sSubPr>
                        <m:ctrlPr>
                          <a:rPr lang="en-US" altLang="zh-CN" sz="2400" b="1" i="1" u="sng" smtClean="0">
                            <a:latin typeface="Cambria Math" panose="02040503050406030204" pitchFamily="18" charset="0"/>
                          </a:rPr>
                        </m:ctrlPr>
                      </m:sSubPr>
                      <m:e>
                        <m:r>
                          <a:rPr lang="en-US" altLang="zh-CN" sz="2400" b="1" i="1" u="sng" smtClean="0">
                            <a:latin typeface="Cambria Math" panose="02040503050406030204" pitchFamily="18" charset="0"/>
                          </a:rPr>
                          <m:t>𝒃</m:t>
                        </m:r>
                      </m:e>
                      <m:sub>
                        <m:r>
                          <a:rPr lang="en-US" altLang="zh-CN" sz="2400" b="1" i="1" u="sng" smtClean="0">
                            <a:latin typeface="Cambria Math" panose="02040503050406030204" pitchFamily="18" charset="0"/>
                          </a:rPr>
                          <m:t>𝒏</m:t>
                        </m:r>
                      </m:sub>
                    </m:sSub>
                    <m:r>
                      <a:rPr lang="en-US" altLang="zh-CN" sz="2400" b="1" i="1" u="sng" smtClean="0">
                        <a:latin typeface="Cambria Math" panose="02040503050406030204" pitchFamily="18" charset="0"/>
                      </a:rPr>
                      <m:t>,</m:t>
                    </m:r>
                    <m:r>
                      <a:rPr lang="en-US" altLang="zh-CN" sz="2400" b="1" i="1" u="sng" smtClean="0">
                        <a:latin typeface="Cambria Math" panose="02040503050406030204" pitchFamily="18" charset="0"/>
                      </a:rPr>
                      <m:t>𝒂𝒏𝒅</m:t>
                    </m:r>
                    <m:r>
                      <a:rPr lang="en-US" altLang="zh-CN" sz="2400" b="1" i="1" u="sng" smtClean="0">
                        <a:latin typeface="Cambria Math" panose="02040503050406030204" pitchFamily="18" charset="0"/>
                      </a:rPr>
                      <m:t> </m:t>
                    </m:r>
                    <m:sSub>
                      <m:sSubPr>
                        <m:ctrlPr>
                          <a:rPr lang="en-US" altLang="zh-CN" sz="2400" b="1" i="1" u="sng" smtClean="0">
                            <a:latin typeface="Cambria Math" panose="02040503050406030204" pitchFamily="18" charset="0"/>
                          </a:rPr>
                        </m:ctrlPr>
                      </m:sSubPr>
                      <m:e>
                        <m:r>
                          <a:rPr lang="en-US" altLang="zh-CN" sz="2400" b="1" i="1" u="sng" smtClean="0">
                            <a:latin typeface="Cambria Math" panose="02040503050406030204" pitchFamily="18" charset="0"/>
                          </a:rPr>
                          <m:t>𝒂</m:t>
                        </m:r>
                      </m:e>
                      <m:sub>
                        <m:r>
                          <a:rPr lang="en-US" altLang="zh-CN" sz="2400" b="1" i="1" u="sng" smtClean="0">
                            <a:latin typeface="Cambria Math" panose="02040503050406030204" pitchFamily="18" charset="0"/>
                          </a:rPr>
                          <m:t>𝟏</m:t>
                        </m:r>
                      </m:sub>
                    </m:sSub>
                  </m:oMath>
                </a14:m>
                <a:endParaRPr lang="zh-CN" altLang="en-US" sz="2400" b="1" u="sng" dirty="0"/>
              </a:p>
            </p:txBody>
          </p:sp>
        </mc:Choice>
        <mc:Fallback xmlns="">
          <p:sp>
            <p:nvSpPr>
              <p:cNvPr id="2" name="文本框 1">
                <a:extLst>
                  <a:ext uri="{FF2B5EF4-FFF2-40B4-BE49-F238E27FC236}">
                    <a16:creationId xmlns:a16="http://schemas.microsoft.com/office/drawing/2014/main" id="{BF895DF8-51A5-4630-ACC0-C67702516770}"/>
                  </a:ext>
                </a:extLst>
              </p:cNvPr>
              <p:cNvSpPr txBox="1">
                <a:spLocks noRot="1" noChangeAspect="1" noMove="1" noResize="1" noEditPoints="1" noAdjustHandles="1" noChangeArrowheads="1" noChangeShapeType="1" noTextEdit="1"/>
              </p:cNvSpPr>
              <p:nvPr/>
            </p:nvSpPr>
            <p:spPr>
              <a:xfrm>
                <a:off x="333012" y="2406625"/>
                <a:ext cx="10333495" cy="461665"/>
              </a:xfrm>
              <a:prstGeom prst="rect">
                <a:avLst/>
              </a:prstGeom>
              <a:blipFill>
                <a:blip r:embed="rId15"/>
                <a:stretch>
                  <a:fillRect l="-944"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2913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14A5658-9510-4CCB-B7A6-DAA8D8EE07B1}"/>
                  </a:ext>
                </a:extLst>
              </p:cNvPr>
              <p:cNvSpPr txBox="1"/>
              <p:nvPr/>
            </p:nvSpPr>
            <p:spPr>
              <a:xfrm>
                <a:off x="333012" y="345372"/>
                <a:ext cx="10009429" cy="461665"/>
              </a:xfrm>
              <a:prstGeom prst="rect">
                <a:avLst/>
              </a:prstGeom>
              <a:noFill/>
            </p:spPr>
            <p:txBody>
              <a:bodyPr wrap="square" rtlCol="0">
                <a:spAutoFit/>
              </a:bodyPr>
              <a:lstStyle/>
              <a:p>
                <a:r>
                  <a:rPr lang="en-US" altLang="zh-CN" sz="2400" dirty="0">
                    <a:latin typeface="Arial Black" panose="020B0A04020102020204" pitchFamily="34" charset="0"/>
                  </a:rPr>
                  <a:t>Complex function </a:t>
                </a:r>
                <a14:m>
                  <m:oMath xmlns:m="http://schemas.openxmlformats.org/officeDocument/2006/math">
                    <m:r>
                      <a:rPr lang="en-US" altLang="zh-CN" sz="2400" b="0" i="1" smtClean="0">
                        <a:latin typeface="Cambria Math" panose="02040503050406030204" pitchFamily="18" charset="0"/>
                      </a:rPr>
                      <m:t>→</m:t>
                    </m:r>
                  </m:oMath>
                </a14:m>
                <a:r>
                  <a:rPr lang="en-US" altLang="zh-CN" sz="2400" dirty="0">
                    <a:latin typeface="Arial Black" panose="020B0A04020102020204" pitchFamily="34" charset="0"/>
                  </a:rPr>
                  <a:t> Fourier Series</a:t>
                </a:r>
              </a:p>
            </p:txBody>
          </p:sp>
        </mc:Choice>
        <mc:Fallback xmlns="">
          <p:sp>
            <p:nvSpPr>
              <p:cNvPr id="11" name="文本框 10">
                <a:extLst>
                  <a:ext uri="{FF2B5EF4-FFF2-40B4-BE49-F238E27FC236}">
                    <a16:creationId xmlns:a16="http://schemas.microsoft.com/office/drawing/2014/main" id="{114A5658-9510-4CCB-B7A6-DAA8D8EE07B1}"/>
                  </a:ext>
                </a:extLst>
              </p:cNvPr>
              <p:cNvSpPr txBox="1">
                <a:spLocks noRot="1" noChangeAspect="1" noMove="1" noResize="1" noEditPoints="1" noAdjustHandles="1" noChangeArrowheads="1" noChangeShapeType="1" noTextEdit="1"/>
              </p:cNvSpPr>
              <p:nvPr/>
            </p:nvSpPr>
            <p:spPr>
              <a:xfrm>
                <a:off x="333012" y="345372"/>
                <a:ext cx="10009429" cy="461665"/>
              </a:xfrm>
              <a:prstGeom prst="rect">
                <a:avLst/>
              </a:prstGeom>
              <a:blipFill>
                <a:blip r:embed="rId5"/>
                <a:stretch>
                  <a:fillRect l="-974" t="-10667" b="-30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A0B85B1E-B186-464E-8D7E-7C860BC50A91}"/>
                  </a:ext>
                </a:extLst>
              </p:cNvPr>
              <p:cNvSpPr txBox="1"/>
              <p:nvPr/>
            </p:nvSpPr>
            <p:spPr>
              <a:xfrm>
                <a:off x="372975" y="930347"/>
                <a:ext cx="11446050" cy="477888"/>
              </a:xfrm>
              <a:prstGeom prst="rect">
                <a:avLst/>
              </a:prstGeom>
              <a:noFill/>
            </p:spPr>
            <p:txBody>
              <a:bodyPr wrap="square" rtlCol="0">
                <a:spAutoFit/>
              </a:bodyPr>
              <a:lstStyle/>
              <a:p>
                <a:r>
                  <a:rPr lang="en-US" altLang="zh-CN" sz="2400" b="1" dirty="0"/>
                  <a:t>Euler function</a:t>
                </a:r>
                <a:r>
                  <a:rPr lang="en-US" altLang="zh-CN" sz="2400" b="0" dirty="0"/>
                  <a:t>: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𝜃</m:t>
                        </m:r>
                      </m:sup>
                    </m:sSup>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𝜃</m:t>
                        </m:r>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𝜃</m:t>
                        </m:r>
                      </m:e>
                    </m:func>
                  </m:oMath>
                </a14:m>
                <a:endParaRPr lang="en-US" altLang="zh-CN" sz="2400" dirty="0">
                  <a:latin typeface="Times New Roman" panose="02020603050405020304" pitchFamily="18" charset="0"/>
                  <a:cs typeface="Times New Roman" panose="02020603050405020304" pitchFamily="18" charset="0"/>
                </a:endParaRPr>
              </a:p>
            </p:txBody>
          </p:sp>
        </mc:Choice>
        <mc:Fallback>
          <p:sp>
            <p:nvSpPr>
              <p:cNvPr id="13" name="文本框 12">
                <a:extLst>
                  <a:ext uri="{FF2B5EF4-FFF2-40B4-BE49-F238E27FC236}">
                    <a16:creationId xmlns:a16="http://schemas.microsoft.com/office/drawing/2014/main" id="{A0B85B1E-B186-464E-8D7E-7C860BC50A91}"/>
                  </a:ext>
                </a:extLst>
              </p:cNvPr>
              <p:cNvSpPr txBox="1">
                <a:spLocks noRot="1" noChangeAspect="1" noMove="1" noResize="1" noEditPoints="1" noAdjustHandles="1" noChangeArrowheads="1" noChangeShapeType="1" noTextEdit="1"/>
              </p:cNvSpPr>
              <p:nvPr/>
            </p:nvSpPr>
            <p:spPr>
              <a:xfrm>
                <a:off x="372975" y="930347"/>
                <a:ext cx="11446050" cy="477888"/>
              </a:xfrm>
              <a:prstGeom prst="rect">
                <a:avLst/>
              </a:prstGeom>
              <a:blipFill>
                <a:blip r:embed="rId6"/>
                <a:stretch>
                  <a:fillRect l="-799" t="-5128"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AFA4E60-6676-4260-B36F-F7A17A866003}"/>
                  </a:ext>
                </a:extLst>
              </p:cNvPr>
              <p:cNvSpPr txBox="1"/>
              <p:nvPr/>
            </p:nvSpPr>
            <p:spPr>
              <a:xfrm>
                <a:off x="372975" y="1531545"/>
                <a:ext cx="11446050" cy="614655"/>
              </a:xfrm>
              <a:prstGeom prst="rect">
                <a:avLst/>
              </a:prstGeom>
              <a:noFill/>
            </p:spPr>
            <p:txBody>
              <a:bodyPr wrap="square" rtlCol="0">
                <a:spAutoFit/>
              </a:bodyPr>
              <a:lstStyle/>
              <a:p>
                <a:r>
                  <a:rPr lang="en-US" altLang="zh-CN" sz="2400" b="1" dirty="0"/>
                  <a:t>Since: </a:t>
                </a:r>
                <a14:m>
                  <m:oMath xmlns:m="http://schemas.openxmlformats.org/officeDocument/2006/math">
                    <m:r>
                      <a:rPr lang="en-US" altLang="zh-CN" sz="2400" b="0" i="1" smtClean="0">
                        <a:latin typeface="Cambria Math" panose="02040503050406030204" pitchFamily="18" charset="0"/>
                      </a:rPr>
                      <m:t>𝜃</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𝜔</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𝑇</m:t>
                        </m:r>
                      </m:den>
                    </m:f>
                    <m:r>
                      <a:rPr lang="en-US" altLang="zh-CN" sz="2400" b="0" i="1" smtClean="0">
                        <a:latin typeface="Cambria Math" panose="02040503050406030204" pitchFamily="18" charset="0"/>
                      </a:rPr>
                      <m:t>𝑡</m:t>
                    </m:r>
                  </m:oMath>
                </a14:m>
                <a:r>
                  <a:rPr lang="en-US" altLang="zh-CN" sz="2400" dirty="0">
                    <a:latin typeface="Times New Roman" panose="02020603050405020304" pitchFamily="18" charset="0"/>
                    <a:cs typeface="Times New Roman" panose="02020603050405020304" pitchFamily="18" charset="0"/>
                  </a:rPr>
                  <a:t>, we can rewrite the function as: </a:t>
                </a:r>
                <a14:m>
                  <m:oMath xmlns:m="http://schemas.openxmlformats.org/officeDocument/2006/math">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𝑖</m:t>
                        </m:r>
                        <m:r>
                          <a:rPr lang="zh-CN" altLang="en-US" sz="2400" b="0" i="1" smtClean="0">
                            <a:latin typeface="Cambria Math" panose="02040503050406030204" pitchFamily="18" charset="0"/>
                            <a:cs typeface="Times New Roman" panose="02020603050405020304" pitchFamily="18" charset="0"/>
                          </a:rPr>
                          <m:t>𝜔</m:t>
                        </m:r>
                        <m:r>
                          <a:rPr lang="en-US" altLang="zh-CN" sz="2400" b="0" i="1" smtClean="0">
                            <a:latin typeface="Cambria Math" panose="02040503050406030204" pitchFamily="18" charset="0"/>
                            <a:cs typeface="Times New Roman" panose="02020603050405020304" pitchFamily="18" charset="0"/>
                          </a:rPr>
                          <m:t>𝑡</m:t>
                        </m:r>
                      </m:sup>
                    </m:sSup>
                    <m:r>
                      <a:rPr lang="en-US" altLang="zh-CN" sz="2400" b="0" i="1" smtClean="0">
                        <a:latin typeface="Cambria Math" panose="02040503050406030204" pitchFamily="18" charset="0"/>
                        <a:cs typeface="Times New Roman" panose="02020603050405020304" pitchFamily="18" charset="0"/>
                      </a:rPr>
                      <m:t>=</m:t>
                    </m:r>
                    <m:func>
                      <m:funcPr>
                        <m:ctrlPr>
                          <a:rPr lang="en-US" altLang="zh-CN" sz="2400" b="0" i="1" smtClean="0">
                            <a:latin typeface="Cambria Math" panose="02040503050406030204" pitchFamily="18" charset="0"/>
                            <a:cs typeface="Times New Roman" panose="02020603050405020304" pitchFamily="18" charset="0"/>
                          </a:rPr>
                        </m:ctrlPr>
                      </m:funcPr>
                      <m:fName>
                        <m:r>
                          <m:rPr>
                            <m:sty m:val="p"/>
                          </m:rPr>
                          <a:rPr lang="en-US" altLang="zh-CN" sz="2400" b="0" i="0" smtClean="0">
                            <a:latin typeface="Cambria Math" panose="02040503050406030204" pitchFamily="18" charset="0"/>
                            <a:cs typeface="Times New Roman" panose="02020603050405020304" pitchFamily="18" charset="0"/>
                          </a:rPr>
                          <m:t>cos</m:t>
                        </m:r>
                      </m:fName>
                      <m:e>
                        <m:r>
                          <a:rPr lang="zh-CN" altLang="en-US" sz="2400" b="0" i="1" smtClean="0">
                            <a:latin typeface="Cambria Math" panose="02040503050406030204" pitchFamily="18" charset="0"/>
                            <a:cs typeface="Times New Roman" panose="02020603050405020304" pitchFamily="18" charset="0"/>
                          </a:rPr>
                          <m:t>𝜔</m:t>
                        </m:r>
                        <m:r>
                          <a:rPr lang="en-US" altLang="zh-CN" sz="2400" b="0" i="1" smtClean="0">
                            <a:latin typeface="Cambria Math" panose="02040503050406030204" pitchFamily="18" charset="0"/>
                            <a:cs typeface="Times New Roman" panose="02020603050405020304" pitchFamily="18" charset="0"/>
                          </a:rPr>
                          <m:t>𝑡</m:t>
                        </m:r>
                      </m:e>
                    </m:func>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𝑖</m:t>
                    </m:r>
                    <m:func>
                      <m:funcPr>
                        <m:ctrlPr>
                          <a:rPr lang="en-US" altLang="zh-CN" sz="2400" b="0" i="1" smtClean="0">
                            <a:latin typeface="Cambria Math" panose="02040503050406030204" pitchFamily="18" charset="0"/>
                            <a:cs typeface="Times New Roman" panose="02020603050405020304" pitchFamily="18" charset="0"/>
                          </a:rPr>
                        </m:ctrlPr>
                      </m:funcPr>
                      <m:fName>
                        <m:r>
                          <m:rPr>
                            <m:sty m:val="p"/>
                          </m:rPr>
                          <a:rPr lang="en-US" altLang="zh-CN" sz="2400" b="0" i="0" smtClean="0">
                            <a:latin typeface="Cambria Math" panose="02040503050406030204" pitchFamily="18" charset="0"/>
                            <a:cs typeface="Times New Roman" panose="02020603050405020304" pitchFamily="18" charset="0"/>
                          </a:rPr>
                          <m:t>sin</m:t>
                        </m:r>
                      </m:fName>
                      <m:e>
                        <m:r>
                          <a:rPr lang="zh-CN" altLang="en-US" sz="2400" b="0" i="1" smtClean="0">
                            <a:latin typeface="Cambria Math" panose="02040503050406030204" pitchFamily="18" charset="0"/>
                            <a:cs typeface="Times New Roman" panose="02020603050405020304" pitchFamily="18" charset="0"/>
                          </a:rPr>
                          <m:t>𝜔</m:t>
                        </m:r>
                        <m:r>
                          <a:rPr lang="en-US" altLang="zh-CN" sz="2400" b="0" i="1" smtClean="0">
                            <a:latin typeface="Cambria Math" panose="02040503050406030204" pitchFamily="18" charset="0"/>
                            <a:cs typeface="Times New Roman" panose="02020603050405020304" pitchFamily="18" charset="0"/>
                          </a:rPr>
                          <m:t>𝑡</m:t>
                        </m:r>
                      </m:e>
                    </m:func>
                  </m:oMath>
                </a14:m>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4AFA4E60-6676-4260-B36F-F7A17A866003}"/>
                  </a:ext>
                </a:extLst>
              </p:cNvPr>
              <p:cNvSpPr txBox="1">
                <a:spLocks noRot="1" noChangeAspect="1" noMove="1" noResize="1" noEditPoints="1" noAdjustHandles="1" noChangeArrowheads="1" noChangeShapeType="1" noTextEdit="1"/>
              </p:cNvSpPr>
              <p:nvPr/>
            </p:nvSpPr>
            <p:spPr>
              <a:xfrm>
                <a:off x="372975" y="1531545"/>
                <a:ext cx="11446050" cy="614655"/>
              </a:xfrm>
              <a:prstGeom prst="rect">
                <a:avLst/>
              </a:prstGeom>
              <a:blipFill>
                <a:blip r:embed="rId7"/>
                <a:stretch>
                  <a:fillRect l="-799" b="-108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0F051889-00F7-4023-ABC3-F5FACF01C741}"/>
                  </a:ext>
                </a:extLst>
              </p:cNvPr>
              <p:cNvSpPr txBox="1"/>
              <p:nvPr/>
            </p:nvSpPr>
            <p:spPr>
              <a:xfrm>
                <a:off x="333012" y="4626116"/>
                <a:ext cx="11446050" cy="1146724"/>
              </a:xfrm>
              <a:prstGeom prst="rect">
                <a:avLst/>
              </a:prstGeom>
              <a:noFill/>
            </p:spPr>
            <p:txBody>
              <a:bodyPr wrap="square" rtlCol="0">
                <a:spAutoFit/>
              </a:bodyPr>
              <a:lstStyle/>
              <a:p>
                <a:pPr>
                  <a:lnSpc>
                    <a:spcPct val="150000"/>
                  </a:lnSpc>
                </a:pPr>
                <a:r>
                  <a:rPr lang="en-US" altLang="zh-CN" sz="2400" b="0" dirty="0">
                    <a:cs typeface="Times New Roman" panose="02020603050405020304" pitchFamily="18" charset="0"/>
                  </a:rPr>
                  <a:t>Substitute it into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𝑓</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𝑥</m:t>
                        </m:r>
                      </m:e>
                    </m:d>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sub>
                        </m:sSub>
                        <m:func>
                          <m:funcPr>
                            <m:ctrlPr>
                              <a:rPr lang="en-US" altLang="zh-CN" sz="2400" i="1" smtClean="0">
                                <a:latin typeface="Cambria Math" panose="02040503050406030204" pitchFamily="18" charset="0"/>
                              </a:rPr>
                            </m:ctrlPr>
                          </m:funcPr>
                          <m:fName>
                            <m:r>
                              <m:rPr>
                                <m:sty m:val="p"/>
                              </m:rPr>
                              <a:rPr lang="en-US" altLang="zh-CN" sz="2400" i="1">
                                <a:latin typeface="Cambria Math" panose="02040503050406030204" pitchFamily="18" charset="0"/>
                              </a:rPr>
                              <m:t>cos</m:t>
                            </m:r>
                          </m:fName>
                          <m:e>
                            <m:r>
                              <a:rPr lang="en-US" altLang="zh-CN" sz="2400" i="1">
                                <a:latin typeface="Cambria Math" panose="02040503050406030204" pitchFamily="18" charset="0"/>
                              </a:rPr>
                              <m:t>𝑛</m:t>
                            </m:r>
                            <m:r>
                              <a:rPr lang="zh-CN" altLang="en-US" sz="2400" i="1" smtClean="0">
                                <a:latin typeface="Cambria Math" panose="02040503050406030204" pitchFamily="18" charset="0"/>
                              </a:rPr>
                              <m:t>𝜔</m:t>
                            </m:r>
                            <m:r>
                              <a:rPr lang="en-US" altLang="zh-CN" sz="2400" i="1">
                                <a:latin typeface="Cambria Math" panose="02040503050406030204" pitchFamily="18" charset="0"/>
                              </a:rPr>
                              <m:t>𝑥</m:t>
                            </m:r>
                          </m:e>
                        </m:func>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𝑛</m:t>
                            </m:r>
                          </m:sub>
                        </m:sSub>
                        <m:func>
                          <m:funcPr>
                            <m:ctrlPr>
                              <a:rPr lang="en-US" altLang="zh-CN" sz="2400" i="1">
                                <a:latin typeface="Cambria Math" panose="02040503050406030204" pitchFamily="18" charset="0"/>
                              </a:rPr>
                            </m:ctrlPr>
                          </m:funcPr>
                          <m:fName>
                            <m:r>
                              <m:rPr>
                                <m:sty m:val="p"/>
                              </m:rPr>
                              <a:rPr lang="en-US" altLang="zh-CN" sz="2400" i="1">
                                <a:latin typeface="Cambria Math" panose="02040503050406030204" pitchFamily="18" charset="0"/>
                              </a:rPr>
                              <m:t>sin</m:t>
                            </m:r>
                          </m:fName>
                          <m:e>
                            <m:r>
                              <a:rPr lang="en-US" altLang="zh-CN" sz="2400" i="1">
                                <a:latin typeface="Cambria Math" panose="02040503050406030204" pitchFamily="18" charset="0"/>
                              </a:rPr>
                              <m:t>𝑛</m:t>
                            </m:r>
                            <m:r>
                              <a:rPr lang="zh-CN" altLang="en-US" sz="2400" i="1" smtClean="0">
                                <a:latin typeface="Cambria Math" panose="02040503050406030204" pitchFamily="18" charset="0"/>
                              </a:rPr>
                              <m:t>𝜔</m:t>
                            </m:r>
                            <m:r>
                              <a:rPr lang="en-US" altLang="zh-CN" sz="2400" i="1">
                                <a:latin typeface="Cambria Math" panose="02040503050406030204" pitchFamily="18" charset="0"/>
                              </a:rPr>
                              <m:t>𝑥</m:t>
                            </m:r>
                          </m:e>
                        </m:func>
                      </m:e>
                    </m:nary>
                  </m:oMath>
                </a14:m>
                <a:r>
                  <a:rPr lang="en-US" altLang="zh-CN" sz="2400" dirty="0">
                    <a:latin typeface="Times New Roman" panose="02020603050405020304" pitchFamily="18" charset="0"/>
                    <a:cs typeface="Times New Roman" panose="02020603050405020304" pitchFamily="18" charset="0"/>
                  </a:rPr>
                  <a:t>, and simplify the expression, then we get: </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0"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ub>
                      <m:sup>
                        <m:r>
                          <a:rPr lang="en-US" altLang="zh-CN" sz="2400" b="1" i="1" smtClean="0">
                            <a:latin typeface="Cambria Math" panose="02040503050406030204" pitchFamily="18" charset="0"/>
                            <a:ea typeface="Cambria Math" panose="02040503050406030204" pitchFamily="18" charset="0"/>
                          </a:rPr>
                          <m:t>∞</m:t>
                        </m:r>
                      </m:sup>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 </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𝑖𝑛𝑤𝑡</m:t>
                            </m:r>
                          </m:sup>
                        </m:sSup>
                      </m:e>
                    </m:nary>
                  </m:oMath>
                </a14:m>
                <a:r>
                  <a:rPr lang="en-US" altLang="zh-CN" sz="2400" dirty="0">
                    <a:latin typeface="Times New Roman" panose="02020603050405020304" pitchFamily="18" charset="0"/>
                    <a:cs typeface="Times New Roman" panose="02020603050405020304" pitchFamily="18" charset="0"/>
                  </a:rPr>
                  <a:t> </a:t>
                </a:r>
              </a:p>
            </p:txBody>
          </p:sp>
        </mc:Choice>
        <mc:Fallback>
          <p:sp>
            <p:nvSpPr>
              <p:cNvPr id="15" name="文本框 14">
                <a:extLst>
                  <a:ext uri="{FF2B5EF4-FFF2-40B4-BE49-F238E27FC236}">
                    <a16:creationId xmlns:a16="http://schemas.microsoft.com/office/drawing/2014/main" id="{0F051889-00F7-4023-ABC3-F5FACF01C741}"/>
                  </a:ext>
                </a:extLst>
              </p:cNvPr>
              <p:cNvSpPr txBox="1">
                <a:spLocks noRot="1" noChangeAspect="1" noMove="1" noResize="1" noEditPoints="1" noAdjustHandles="1" noChangeArrowheads="1" noChangeShapeType="1" noTextEdit="1"/>
              </p:cNvSpPr>
              <p:nvPr/>
            </p:nvSpPr>
            <p:spPr>
              <a:xfrm>
                <a:off x="333012" y="4626116"/>
                <a:ext cx="11446050" cy="1146724"/>
              </a:xfrm>
              <a:prstGeom prst="rect">
                <a:avLst/>
              </a:prstGeom>
              <a:blipFill>
                <a:blip r:embed="rId8"/>
                <a:stretch>
                  <a:fillRect l="-852" t="-41489" b="-79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C01CB9D-6BE7-4D4B-91AD-EBA21C9FB152}"/>
                  </a:ext>
                </a:extLst>
              </p:cNvPr>
              <p:cNvSpPr txBox="1"/>
              <p:nvPr/>
            </p:nvSpPr>
            <p:spPr>
              <a:xfrm>
                <a:off x="333012" y="2440343"/>
                <a:ext cx="3608673" cy="169322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Define:</a:t>
                </a:r>
              </a:p>
              <a:p>
                <a14:m>
                  <m:oMath xmlns:m="http://schemas.openxmlformats.org/officeDocument/2006/math">
                    <m:func>
                      <m:funcPr>
                        <m:ctrlPr>
                          <a:rPr lang="en-US" altLang="zh-CN" sz="2400" b="0" i="1" smtClean="0">
                            <a:latin typeface="Cambria Math" panose="02040503050406030204" pitchFamily="18" charset="0"/>
                            <a:cs typeface="Times New Roman" panose="02020603050405020304" pitchFamily="18" charset="0"/>
                          </a:rPr>
                        </m:ctrlPr>
                      </m:funcPr>
                      <m:fName>
                        <m:r>
                          <m:rPr>
                            <m:sty m:val="p"/>
                          </m:rPr>
                          <a:rPr lang="en-US" altLang="zh-CN" sz="2400" b="0" i="0" smtClean="0">
                            <a:latin typeface="Cambria Math" panose="02040503050406030204" pitchFamily="18" charset="0"/>
                            <a:cs typeface="Times New Roman" panose="02020603050405020304" pitchFamily="18" charset="0"/>
                          </a:rPr>
                          <m:t>cos</m:t>
                        </m:r>
                      </m:fName>
                      <m:e>
                        <m:r>
                          <a:rPr lang="en-US" altLang="zh-CN" sz="2400" b="0" i="1" smtClean="0">
                            <a:latin typeface="Cambria Math" panose="02040503050406030204" pitchFamily="18" charset="0"/>
                            <a:cs typeface="Times New Roman" panose="02020603050405020304" pitchFamily="18" charset="0"/>
                          </a:rPr>
                          <m:t>𝑛</m:t>
                        </m:r>
                        <m:r>
                          <a:rPr lang="zh-CN" altLang="en-US" sz="2400" i="1">
                            <a:latin typeface="Cambria Math" panose="02040503050406030204" pitchFamily="18" charset="0"/>
                          </a:rPr>
                          <m:t>𝜔</m:t>
                        </m:r>
                        <m:r>
                          <a:rPr lang="en-US" altLang="zh-CN" sz="2400" b="0" i="1" smtClean="0">
                            <a:latin typeface="Cambria Math" panose="02040503050406030204" pitchFamily="18" charset="0"/>
                            <a:cs typeface="Times New Roman" panose="02020603050405020304" pitchFamily="18" charset="0"/>
                          </a:rPr>
                          <m:t>𝑡</m:t>
                        </m:r>
                      </m:e>
                    </m:func>
                    <m:r>
                      <a:rPr lang="en-US" altLang="zh-CN" sz="2400" b="0" i="1" smtClean="0">
                        <a:latin typeface="Cambria Math" panose="02040503050406030204" pitchFamily="18" charset="0"/>
                        <a:cs typeface="Times New Roman" panose="02020603050405020304" pitchFamily="18" charset="0"/>
                      </a:rPr>
                      <m:t>=</m:t>
                    </m:r>
                    <m:f>
                      <m:fPr>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𝑖𝑛</m:t>
                            </m:r>
                            <m:r>
                              <a:rPr lang="zh-CN" altLang="en-US" sz="2400" i="1">
                                <a:latin typeface="Cambria Math" panose="02040503050406030204" pitchFamily="18" charset="0"/>
                                <a:cs typeface="Times New Roman" panose="02020603050405020304" pitchFamily="18" charset="0"/>
                              </a:rPr>
                              <m:t>𝜔</m:t>
                            </m:r>
                            <m:r>
                              <a:rPr lang="en-US" altLang="zh-CN" sz="2400" i="1">
                                <a:latin typeface="Cambria Math" panose="02040503050406030204" pitchFamily="18" charset="0"/>
                                <a:cs typeface="Times New Roman" panose="02020603050405020304" pitchFamily="18" charset="0"/>
                              </a:rPr>
                              <m:t>𝑡</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𝑖𝑛</m:t>
                            </m:r>
                            <m:r>
                              <a:rPr lang="zh-CN" altLang="en-US" sz="2400" i="1">
                                <a:latin typeface="Cambria Math" panose="02040503050406030204" pitchFamily="18" charset="0"/>
                                <a:cs typeface="Times New Roman" panose="02020603050405020304" pitchFamily="18" charset="0"/>
                              </a:rPr>
                              <m:t>𝜔</m:t>
                            </m:r>
                            <m:r>
                              <a:rPr lang="en-US" altLang="zh-CN" sz="2400" i="1">
                                <a:latin typeface="Cambria Math" panose="02040503050406030204" pitchFamily="18" charset="0"/>
                                <a:cs typeface="Times New Roman" panose="02020603050405020304" pitchFamily="18" charset="0"/>
                              </a:rPr>
                              <m:t>𝑡</m:t>
                            </m:r>
                          </m:sup>
                        </m:sSup>
                      </m:num>
                      <m:den>
                        <m:r>
                          <a:rPr lang="en-US" altLang="zh-CN" sz="2400" b="0" i="1" smtClean="0">
                            <a:latin typeface="Cambria Math" panose="02040503050406030204" pitchFamily="18" charset="0"/>
                            <a:cs typeface="Times New Roman" panose="02020603050405020304" pitchFamily="18" charset="0"/>
                          </a:rPr>
                          <m:t>2</m:t>
                        </m:r>
                      </m:den>
                    </m:f>
                  </m:oMath>
                </a14:m>
                <a:r>
                  <a:rPr lang="en-US" altLang="zh-CN" sz="2400" b="0" dirty="0">
                    <a:latin typeface="Times New Roman" panose="02020603050405020304" pitchFamily="18" charset="0"/>
                    <a:cs typeface="Times New Roman" panose="02020603050405020304" pitchFamily="18" charset="0"/>
                  </a:rPr>
                  <a:t> </a:t>
                </a:r>
              </a:p>
              <a:p>
                <a14:m>
                  <m:oMath xmlns:m="http://schemas.openxmlformats.org/officeDocument/2006/math">
                    <m:func>
                      <m:funcPr>
                        <m:ctrlPr>
                          <a:rPr lang="en-US" altLang="zh-CN" sz="2400" b="0" i="1" smtClean="0">
                            <a:latin typeface="Cambria Math" panose="02040503050406030204" pitchFamily="18" charset="0"/>
                            <a:cs typeface="Times New Roman" panose="02020603050405020304" pitchFamily="18" charset="0"/>
                          </a:rPr>
                        </m:ctrlPr>
                      </m:funcPr>
                      <m:fName>
                        <m:r>
                          <m:rPr>
                            <m:sty m:val="p"/>
                          </m:rPr>
                          <a:rPr lang="en-US" altLang="zh-CN" sz="2400" b="0" i="0" smtClean="0">
                            <a:latin typeface="Cambria Math" panose="02040503050406030204" pitchFamily="18" charset="0"/>
                            <a:cs typeface="Times New Roman" panose="02020603050405020304" pitchFamily="18" charset="0"/>
                          </a:rPr>
                          <m:t>sin</m:t>
                        </m:r>
                      </m:fName>
                      <m:e>
                        <m:r>
                          <a:rPr lang="en-US" altLang="zh-CN" sz="2400" b="0" i="1" smtClean="0">
                            <a:latin typeface="Cambria Math" panose="02040503050406030204" pitchFamily="18" charset="0"/>
                            <a:cs typeface="Times New Roman" panose="02020603050405020304" pitchFamily="18" charset="0"/>
                          </a:rPr>
                          <m:t>𝑛</m:t>
                        </m:r>
                        <m:r>
                          <a:rPr lang="zh-CN" altLang="en-US" sz="2400" i="1">
                            <a:latin typeface="Cambria Math" panose="02040503050406030204" pitchFamily="18" charset="0"/>
                          </a:rPr>
                          <m:t>𝜔</m:t>
                        </m:r>
                        <m:r>
                          <a:rPr lang="en-US" altLang="zh-CN" sz="2400" b="0" i="1" smtClean="0">
                            <a:latin typeface="Cambria Math" panose="02040503050406030204" pitchFamily="18" charset="0"/>
                            <a:cs typeface="Times New Roman" panose="02020603050405020304" pitchFamily="18" charset="0"/>
                          </a:rPr>
                          <m:t>𝑡</m:t>
                        </m:r>
                      </m:e>
                    </m:func>
                    <m:r>
                      <a:rPr lang="en-US" altLang="zh-CN" sz="2400" b="0" i="1" smtClean="0">
                        <a:latin typeface="Cambria Math" panose="02040503050406030204" pitchFamily="18" charset="0"/>
                        <a:cs typeface="Times New Roman" panose="02020603050405020304" pitchFamily="18" charset="0"/>
                      </a:rPr>
                      <m:t>=</m:t>
                    </m:r>
                    <m:f>
                      <m:fPr>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𝑖𝑛</m:t>
                            </m:r>
                            <m:r>
                              <a:rPr lang="zh-CN" altLang="en-US" sz="2400" i="1">
                                <a:latin typeface="Cambria Math" panose="02040503050406030204" pitchFamily="18" charset="0"/>
                                <a:cs typeface="Times New Roman" panose="02020603050405020304" pitchFamily="18" charset="0"/>
                              </a:rPr>
                              <m:t>𝜔</m:t>
                            </m:r>
                            <m:r>
                              <a:rPr lang="en-US" altLang="zh-CN" sz="2400" i="1">
                                <a:latin typeface="Cambria Math" panose="02040503050406030204" pitchFamily="18" charset="0"/>
                                <a:cs typeface="Times New Roman" panose="02020603050405020304" pitchFamily="18" charset="0"/>
                              </a:rPr>
                              <m:t>𝑡</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𝑒</m:t>
                            </m:r>
                          </m:e>
                          <m: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𝑖𝑛</m:t>
                            </m:r>
                            <m:r>
                              <a:rPr lang="zh-CN" altLang="en-US" sz="2400" i="1">
                                <a:latin typeface="Cambria Math" panose="02040503050406030204" pitchFamily="18" charset="0"/>
                                <a:cs typeface="Times New Roman" panose="02020603050405020304" pitchFamily="18" charset="0"/>
                              </a:rPr>
                              <m:t>𝜔</m:t>
                            </m:r>
                            <m:r>
                              <a:rPr lang="en-US" altLang="zh-CN" sz="2400" i="1">
                                <a:latin typeface="Cambria Math" panose="02040503050406030204" pitchFamily="18" charset="0"/>
                                <a:cs typeface="Times New Roman" panose="02020603050405020304" pitchFamily="18" charset="0"/>
                              </a:rPr>
                              <m:t>𝑡</m:t>
                            </m:r>
                          </m:sup>
                        </m:sSup>
                      </m:num>
                      <m:den>
                        <m:r>
                          <a:rPr lang="en-US" altLang="zh-CN" sz="2400" b="0" i="1" smtClean="0">
                            <a:latin typeface="Cambria Math" panose="02040503050406030204" pitchFamily="18" charset="0"/>
                            <a:cs typeface="Times New Roman" panose="02020603050405020304" pitchFamily="18" charset="0"/>
                          </a:rPr>
                          <m:t>2</m:t>
                        </m:r>
                        <m:r>
                          <a:rPr lang="en-US" altLang="zh-CN" sz="2400" b="0" i="1" smtClean="0">
                            <a:latin typeface="Cambria Math" panose="02040503050406030204" pitchFamily="18" charset="0"/>
                            <a:cs typeface="Times New Roman" panose="02020603050405020304" pitchFamily="18" charset="0"/>
                          </a:rPr>
                          <m:t>𝑗</m:t>
                        </m:r>
                      </m:den>
                    </m:f>
                  </m:oMath>
                </a14:m>
                <a:r>
                  <a:rPr lang="en-US" altLang="zh-CN" sz="2400" dirty="0">
                    <a:latin typeface="Times New Roman" panose="02020603050405020304" pitchFamily="18" charset="0"/>
                    <a:cs typeface="Times New Roman" panose="02020603050405020304" pitchFamily="18" charset="0"/>
                  </a:rPr>
                  <a:t> </a:t>
                </a:r>
              </a:p>
            </p:txBody>
          </p:sp>
        </mc:Choice>
        <mc:Fallback xmlns="">
          <p:sp>
            <p:nvSpPr>
              <p:cNvPr id="16" name="文本框 15">
                <a:extLst>
                  <a:ext uri="{FF2B5EF4-FFF2-40B4-BE49-F238E27FC236}">
                    <a16:creationId xmlns:a16="http://schemas.microsoft.com/office/drawing/2014/main" id="{9C01CB9D-6BE7-4D4B-91AD-EBA21C9FB152}"/>
                  </a:ext>
                </a:extLst>
              </p:cNvPr>
              <p:cNvSpPr txBox="1">
                <a:spLocks noRot="1" noChangeAspect="1" noMove="1" noResize="1" noEditPoints="1" noAdjustHandles="1" noChangeArrowheads="1" noChangeShapeType="1" noTextEdit="1"/>
              </p:cNvSpPr>
              <p:nvPr/>
            </p:nvSpPr>
            <p:spPr>
              <a:xfrm>
                <a:off x="333012" y="2440343"/>
                <a:ext cx="3608673" cy="1693220"/>
              </a:xfrm>
              <a:prstGeom prst="rect">
                <a:avLst/>
              </a:prstGeom>
              <a:blipFill>
                <a:blip r:embed="rId9"/>
                <a:stretch>
                  <a:fillRect l="-2703" t="-2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0BACF5E-11CB-4873-A42F-1A341E10E872}"/>
                  </a:ext>
                </a:extLst>
              </p:cNvPr>
              <p:cNvSpPr txBox="1"/>
              <p:nvPr/>
            </p:nvSpPr>
            <p:spPr>
              <a:xfrm>
                <a:off x="4195771" y="2340198"/>
                <a:ext cx="3800457" cy="20919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𝐶</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b="0" i="1" smtClean="0">
                                          <a:latin typeface="Cambria Math" panose="02040503050406030204" pitchFamily="18" charset="0"/>
                                        </a:rPr>
                                        <m:t>0</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=0</m:t>
                              </m:r>
                            </m:e>
                            <m:e>
                              <m:f>
                                <m:fPr>
                                  <m:ctrlPr>
                                    <a:rPr lang="en-US" altLang="zh-CN" sz="2200" b="0" i="1" smtClean="0">
                                      <a:latin typeface="Cambria Math" panose="02040503050406030204" pitchFamily="18" charset="0"/>
                                    </a:rPr>
                                  </m:ctrlPr>
                                </m:fPr>
                                <m:num>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𝑎</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𝑛</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&gt;0</m:t>
                              </m:r>
                            </m:e>
                            <m:e>
                              <m:f>
                                <m:fPr>
                                  <m:ctrlPr>
                                    <a:rPr lang="en-US" altLang="zh-CN" sz="2200" b="0" i="1" smtClean="0">
                                      <a:latin typeface="Cambria Math" panose="02040503050406030204" pitchFamily="18" charset="0"/>
                                    </a:rPr>
                                  </m:ctrlPr>
                                </m:fPr>
                                <m:num>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𝑎</m:t>
                                      </m:r>
                                    </m:e>
                                    <m: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&lt;0</m:t>
                              </m:r>
                            </m:e>
                          </m:eqArr>
                        </m:e>
                      </m:d>
                    </m:oMath>
                  </m:oMathPara>
                </a14:m>
                <a:endParaRPr lang="en-US" altLang="zh-CN" sz="2200" b="0"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B0BACF5E-11CB-4873-A42F-1A341E10E872}"/>
                  </a:ext>
                </a:extLst>
              </p:cNvPr>
              <p:cNvSpPr txBox="1">
                <a:spLocks noRot="1" noChangeAspect="1" noMove="1" noResize="1" noEditPoints="1" noAdjustHandles="1" noChangeArrowheads="1" noChangeShapeType="1" noTextEdit="1"/>
              </p:cNvSpPr>
              <p:nvPr/>
            </p:nvSpPr>
            <p:spPr>
              <a:xfrm>
                <a:off x="4195771" y="2340198"/>
                <a:ext cx="3800457" cy="209191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33157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6" name="上">
            <a:extLst>
              <a:ext uri="{FF2B5EF4-FFF2-40B4-BE49-F238E27FC236}">
                <a16:creationId xmlns:a16="http://schemas.microsoft.com/office/drawing/2014/main" id="{3F201ECF-1B67-4647-A798-15C355832FA3}"/>
              </a:ext>
            </a:extLst>
          </p:cNvPr>
          <p:cNvSpPr/>
          <p:nvPr/>
        </p:nvSpPr>
        <p:spPr>
          <a:xfrm>
            <a:off x="292100" y="234054"/>
            <a:ext cx="11607800" cy="6350"/>
          </a:xfrm>
          <a:custGeom>
            <a:avLst/>
            <a:gdLst>
              <a:gd name="connsiteX0" fmla="*/ 3175 w 11607800"/>
              <a:gd name="connsiteY0" fmla="*/ 3175 h 6350"/>
              <a:gd name="connsiteX1" fmla="*/ 11604625 w 11607800"/>
              <a:gd name="connsiteY1" fmla="*/ 3175 h 6350"/>
            </a:gdLst>
            <a:ahLst/>
            <a:cxnLst>
              <a:cxn ang="0">
                <a:pos x="connsiteX0" y="connsiteY0"/>
              </a:cxn>
              <a:cxn ang="0">
                <a:pos x="connsiteX1" y="connsiteY1"/>
              </a:cxn>
            </a:cxnLst>
            <a:rect l="l" t="t" r="r" b="b"/>
            <a:pathLst>
              <a:path w="11607800" h="6350">
                <a:moveTo>
                  <a:pt x="3175" y="3175"/>
                </a:moveTo>
                <a:lnTo>
                  <a:pt x="11604625" y="3175"/>
                </a:lnTo>
              </a:path>
            </a:pathLst>
          </a:custGeom>
          <a:ln w="6350" cap="flat">
            <a:solidFill>
              <a:srgbClr val="808080"/>
            </a:solidFill>
            <a:prstDash val="solid"/>
            <a:miter/>
          </a:ln>
        </p:spPr>
        <p:txBody>
          <a:bodyPr rtlCol="0" anchor="ctr"/>
          <a:lstStyle/>
          <a:p>
            <a:endParaRPr lang="zh-CN" altLang="en-US"/>
          </a:p>
        </p:txBody>
      </p:sp>
      <p:sp>
        <p:nvSpPr>
          <p:cNvPr id="137" name="下">
            <a:extLst>
              <a:ext uri="{FF2B5EF4-FFF2-40B4-BE49-F238E27FC236}">
                <a16:creationId xmlns:a16="http://schemas.microsoft.com/office/drawing/2014/main" id="{9D825703-ED90-4C2E-BF60-CB26EB04701F}"/>
              </a:ext>
            </a:extLst>
          </p:cNvPr>
          <p:cNvSpPr/>
          <p:nvPr/>
        </p:nvSpPr>
        <p:spPr>
          <a:xfrm>
            <a:off x="292100" y="6678034"/>
            <a:ext cx="11607800" cy="6350"/>
          </a:xfrm>
          <a:custGeom>
            <a:avLst/>
            <a:gdLst>
              <a:gd name="connsiteX0" fmla="*/ 3175 w 11607800"/>
              <a:gd name="connsiteY0" fmla="*/ 3175 h 6350"/>
              <a:gd name="connsiteX1" fmla="*/ 11604625 w 11607800"/>
              <a:gd name="connsiteY1" fmla="*/ 3175 h 6350"/>
            </a:gdLst>
            <a:ahLst/>
            <a:cxnLst>
              <a:cxn ang="0">
                <a:pos x="connsiteX0" y="connsiteY0"/>
              </a:cxn>
              <a:cxn ang="0">
                <a:pos x="connsiteX1" y="connsiteY1"/>
              </a:cxn>
            </a:cxnLst>
            <a:rect l="l" t="t" r="r" b="b"/>
            <a:pathLst>
              <a:path w="11607800" h="6350">
                <a:moveTo>
                  <a:pt x="3175" y="3175"/>
                </a:moveTo>
                <a:lnTo>
                  <a:pt x="11604625" y="3175"/>
                </a:lnTo>
              </a:path>
            </a:pathLst>
          </a:custGeom>
          <a:ln w="6350" cap="flat">
            <a:solidFill>
              <a:srgbClr val="808080"/>
            </a:solidFill>
            <a:prstDash val="solid"/>
            <a:miter/>
          </a:ln>
        </p:spPr>
        <p:txBody>
          <a:bodyPr rtlCol="0" anchor="ctr"/>
          <a:lstStyle/>
          <a:p>
            <a:endParaRPr lang="zh-CN" altLang="en-US"/>
          </a:p>
        </p:txBody>
      </p:sp>
      <p:sp>
        <p:nvSpPr>
          <p:cNvPr id="141" name="左">
            <a:extLst>
              <a:ext uri="{FF2B5EF4-FFF2-40B4-BE49-F238E27FC236}">
                <a16:creationId xmlns:a16="http://schemas.microsoft.com/office/drawing/2014/main" id="{7724041E-6E60-40DE-9274-0625C721E734}"/>
              </a:ext>
            </a:extLst>
          </p:cNvPr>
          <p:cNvSpPr/>
          <p:nvPr/>
        </p:nvSpPr>
        <p:spPr>
          <a:xfrm>
            <a:off x="200660" y="318509"/>
            <a:ext cx="6350" cy="6273800"/>
          </a:xfrm>
          <a:custGeom>
            <a:avLst/>
            <a:gdLst>
              <a:gd name="connsiteX0" fmla="*/ 3175 w 6350"/>
              <a:gd name="connsiteY0" fmla="*/ 3175 h 6273800"/>
              <a:gd name="connsiteX1" fmla="*/ 3175 w 6350"/>
              <a:gd name="connsiteY1" fmla="*/ 6273165 h 6273800"/>
            </a:gdLst>
            <a:ahLst/>
            <a:cxnLst>
              <a:cxn ang="0">
                <a:pos x="connsiteX0" y="connsiteY0"/>
              </a:cxn>
              <a:cxn ang="0">
                <a:pos x="connsiteX1" y="connsiteY1"/>
              </a:cxn>
            </a:cxnLst>
            <a:rect l="l" t="t" r="r" b="b"/>
            <a:pathLst>
              <a:path w="6350" h="6273800">
                <a:moveTo>
                  <a:pt x="3175" y="3175"/>
                </a:moveTo>
                <a:lnTo>
                  <a:pt x="3175" y="6273165"/>
                </a:lnTo>
              </a:path>
            </a:pathLst>
          </a:custGeom>
          <a:ln w="6350" cap="flat">
            <a:solidFill>
              <a:srgbClr val="808080"/>
            </a:solidFill>
            <a:prstDash val="solid"/>
            <a:miter/>
          </a:ln>
        </p:spPr>
        <p:txBody>
          <a:bodyPr rtlCol="0" anchor="ctr"/>
          <a:lstStyle/>
          <a:p>
            <a:endParaRPr lang="zh-CN" altLang="en-US"/>
          </a:p>
        </p:txBody>
      </p:sp>
      <p:sp>
        <p:nvSpPr>
          <p:cNvPr id="142" name="右">
            <a:extLst>
              <a:ext uri="{FF2B5EF4-FFF2-40B4-BE49-F238E27FC236}">
                <a16:creationId xmlns:a16="http://schemas.microsoft.com/office/drawing/2014/main" id="{8C78767C-9B95-40CA-BF6D-2005BD3A559E}"/>
              </a:ext>
            </a:extLst>
          </p:cNvPr>
          <p:cNvSpPr/>
          <p:nvPr/>
        </p:nvSpPr>
        <p:spPr>
          <a:xfrm>
            <a:off x="11982450" y="318509"/>
            <a:ext cx="6350" cy="6273800"/>
          </a:xfrm>
          <a:custGeom>
            <a:avLst/>
            <a:gdLst>
              <a:gd name="connsiteX0" fmla="*/ 3175 w 6350"/>
              <a:gd name="connsiteY0" fmla="*/ 3175 h 6273800"/>
              <a:gd name="connsiteX1" fmla="*/ 3175 w 6350"/>
              <a:gd name="connsiteY1" fmla="*/ 6273165 h 6273800"/>
            </a:gdLst>
            <a:ahLst/>
            <a:cxnLst>
              <a:cxn ang="0">
                <a:pos x="connsiteX0" y="connsiteY0"/>
              </a:cxn>
              <a:cxn ang="0">
                <a:pos x="connsiteX1" y="connsiteY1"/>
              </a:cxn>
            </a:cxnLst>
            <a:rect l="l" t="t" r="r" b="b"/>
            <a:pathLst>
              <a:path w="6350" h="6273800">
                <a:moveTo>
                  <a:pt x="3175" y="3175"/>
                </a:moveTo>
                <a:lnTo>
                  <a:pt x="3175" y="6273165"/>
                </a:lnTo>
              </a:path>
            </a:pathLst>
          </a:custGeom>
          <a:ln w="6350" cap="flat">
            <a:solidFill>
              <a:srgbClr val="808080"/>
            </a:solidFill>
            <a:prstDash val="solid"/>
            <a:miter/>
          </a:ln>
        </p:spPr>
        <p:txBody>
          <a:bodyPr rtlCol="0" anchor="ctr"/>
          <a:lstStyle/>
          <a:p>
            <a:endParaRPr lang="zh-CN" altLang="en-US"/>
          </a:p>
        </p:txBody>
      </p:sp>
      <p:grpSp>
        <p:nvGrpSpPr>
          <p:cNvPr id="27" name="左上">
            <a:extLst>
              <a:ext uri="{FF2B5EF4-FFF2-40B4-BE49-F238E27FC236}">
                <a16:creationId xmlns:a16="http://schemas.microsoft.com/office/drawing/2014/main" id="{72DE4884-BC84-415D-B7CE-852D8390BEED}"/>
              </a:ext>
            </a:extLst>
          </p:cNvPr>
          <p:cNvGrpSpPr/>
          <p:nvPr/>
        </p:nvGrpSpPr>
        <p:grpSpPr>
          <a:xfrm>
            <a:off x="128588" y="157537"/>
            <a:ext cx="149225" cy="149225"/>
            <a:chOff x="129858" y="129858"/>
            <a:chExt cx="149225" cy="149225"/>
          </a:xfrm>
        </p:grpSpPr>
        <p:sp>
          <p:nvSpPr>
            <p:cNvPr id="280" name="任意多边形: 形状 279">
              <a:extLst>
                <a:ext uri="{FF2B5EF4-FFF2-40B4-BE49-F238E27FC236}">
                  <a16:creationId xmlns:a16="http://schemas.microsoft.com/office/drawing/2014/main" id="{A4EB8BD4-B51C-4BD1-8FC2-6CCEF3E71E3B}"/>
                </a:ext>
              </a:extLst>
            </p:cNvPr>
            <p:cNvSpPr/>
            <p:nvPr/>
          </p:nvSpPr>
          <p:spPr>
            <a:xfrm>
              <a:off x="215583" y="129858"/>
              <a:ext cx="63500" cy="63500"/>
            </a:xfrm>
            <a:custGeom>
              <a:avLst/>
              <a:gdLst>
                <a:gd name="connsiteX0" fmla="*/ 60643 w 63500"/>
                <a:gd name="connsiteY0" fmla="*/ 4763 h 63500"/>
                <a:gd name="connsiteX1" fmla="*/ 4763 w 63500"/>
                <a:gd name="connsiteY1" fmla="*/ 60007 h 63500"/>
              </a:gdLst>
              <a:ahLst/>
              <a:cxnLst>
                <a:cxn ang="0">
                  <a:pos x="connsiteX0" y="connsiteY0"/>
                </a:cxn>
                <a:cxn ang="0">
                  <a:pos x="connsiteX1" y="connsiteY1"/>
                </a:cxn>
              </a:cxnLst>
              <a:rect l="l" t="t" r="r" b="b"/>
              <a:pathLst>
                <a:path w="63500" h="63500">
                  <a:moveTo>
                    <a:pt x="60643" y="4763"/>
                  </a:moveTo>
                  <a:lnTo>
                    <a:pt x="4763" y="60007"/>
                  </a:lnTo>
                </a:path>
              </a:pathLst>
            </a:custGeom>
            <a:ln w="9525" cap="flat">
              <a:solidFill>
                <a:srgbClr val="808080"/>
              </a:solidFill>
              <a:prstDash val="solid"/>
              <a:miter/>
            </a:ln>
          </p:spPr>
          <p:txBody>
            <a:bodyPr rtlCol="0" anchor="ctr"/>
            <a:lstStyle/>
            <a:p>
              <a:endParaRPr lang="zh-CN" altLang="en-US"/>
            </a:p>
          </p:txBody>
        </p:sp>
        <p:sp>
          <p:nvSpPr>
            <p:cNvPr id="281" name="任意多边形: 形状 280">
              <a:extLst>
                <a:ext uri="{FF2B5EF4-FFF2-40B4-BE49-F238E27FC236}">
                  <a16:creationId xmlns:a16="http://schemas.microsoft.com/office/drawing/2014/main" id="{5788DAB3-DD44-41A0-8626-FDB3BB717952}"/>
                </a:ext>
              </a:extLst>
            </p:cNvPr>
            <p:cNvSpPr/>
            <p:nvPr/>
          </p:nvSpPr>
          <p:spPr>
            <a:xfrm>
              <a:off x="129858" y="215583"/>
              <a:ext cx="63500" cy="63500"/>
            </a:xfrm>
            <a:custGeom>
              <a:avLst/>
              <a:gdLst>
                <a:gd name="connsiteX0" fmla="*/ 60007 w 63500"/>
                <a:gd name="connsiteY0" fmla="*/ 4763 h 63500"/>
                <a:gd name="connsiteX1" fmla="*/ 4763 w 63500"/>
                <a:gd name="connsiteY1" fmla="*/ 60643 h 63500"/>
              </a:gdLst>
              <a:ahLst/>
              <a:cxnLst>
                <a:cxn ang="0">
                  <a:pos x="connsiteX0" y="connsiteY0"/>
                </a:cxn>
                <a:cxn ang="0">
                  <a:pos x="connsiteX1" y="connsiteY1"/>
                </a:cxn>
              </a:cxnLst>
              <a:rect l="l" t="t" r="r" b="b"/>
              <a:pathLst>
                <a:path w="63500" h="63500">
                  <a:moveTo>
                    <a:pt x="60007" y="4763"/>
                  </a:moveTo>
                  <a:lnTo>
                    <a:pt x="4763" y="60643"/>
                  </a:lnTo>
                </a:path>
              </a:pathLst>
            </a:custGeom>
            <a:ln w="9525" cap="flat">
              <a:solidFill>
                <a:srgbClr val="808080"/>
              </a:solidFill>
              <a:prstDash val="solid"/>
              <a:miter/>
            </a:ln>
          </p:spPr>
          <p:txBody>
            <a:bodyPr rtlCol="0" anchor="ctr"/>
            <a:lstStyle/>
            <a:p>
              <a:endParaRPr lang="zh-CN" altLang="en-US"/>
            </a:p>
          </p:txBody>
        </p:sp>
        <p:sp>
          <p:nvSpPr>
            <p:cNvPr id="282" name="任意多边形: 形状 281">
              <a:extLst>
                <a:ext uri="{FF2B5EF4-FFF2-40B4-BE49-F238E27FC236}">
                  <a16:creationId xmlns:a16="http://schemas.microsoft.com/office/drawing/2014/main" id="{6F0F82CE-67DA-4919-9505-08C859DB74DF}"/>
                </a:ext>
              </a:extLst>
            </p:cNvPr>
            <p:cNvSpPr/>
            <p:nvPr/>
          </p:nvSpPr>
          <p:spPr>
            <a:xfrm>
              <a:off x="215583" y="215583"/>
              <a:ext cx="63500" cy="63500"/>
            </a:xfrm>
            <a:custGeom>
              <a:avLst/>
              <a:gdLst>
                <a:gd name="connsiteX0" fmla="*/ 60643 w 63500"/>
                <a:gd name="connsiteY0" fmla="*/ 60643 h 63500"/>
                <a:gd name="connsiteX1" fmla="*/ 4763 w 63500"/>
                <a:gd name="connsiteY1" fmla="*/ 4763 h 63500"/>
              </a:gdLst>
              <a:ahLst/>
              <a:cxnLst>
                <a:cxn ang="0">
                  <a:pos x="connsiteX0" y="connsiteY0"/>
                </a:cxn>
                <a:cxn ang="0">
                  <a:pos x="connsiteX1" y="connsiteY1"/>
                </a:cxn>
              </a:cxnLst>
              <a:rect l="l" t="t" r="r" b="b"/>
              <a:pathLst>
                <a:path w="63500" h="63500">
                  <a:moveTo>
                    <a:pt x="60643" y="60643"/>
                  </a:moveTo>
                  <a:lnTo>
                    <a:pt x="4763" y="4763"/>
                  </a:lnTo>
                </a:path>
              </a:pathLst>
            </a:custGeom>
            <a:ln w="9525" cap="flat">
              <a:solidFill>
                <a:srgbClr val="808080"/>
              </a:solidFill>
              <a:prstDash val="solid"/>
              <a:miter/>
            </a:ln>
          </p:spPr>
          <p:txBody>
            <a:bodyPr rtlCol="0" anchor="ctr"/>
            <a:lstStyle/>
            <a:p>
              <a:endParaRPr lang="zh-CN" altLang="en-US"/>
            </a:p>
          </p:txBody>
        </p:sp>
        <p:sp>
          <p:nvSpPr>
            <p:cNvPr id="283" name="任意多边形: 形状 282">
              <a:extLst>
                <a:ext uri="{FF2B5EF4-FFF2-40B4-BE49-F238E27FC236}">
                  <a16:creationId xmlns:a16="http://schemas.microsoft.com/office/drawing/2014/main" id="{7F922D99-20FF-4482-B769-07C8B4985BED}"/>
                </a:ext>
              </a:extLst>
            </p:cNvPr>
            <p:cNvSpPr/>
            <p:nvPr/>
          </p:nvSpPr>
          <p:spPr>
            <a:xfrm>
              <a:off x="129858" y="129858"/>
              <a:ext cx="63500" cy="63500"/>
            </a:xfrm>
            <a:custGeom>
              <a:avLst/>
              <a:gdLst>
                <a:gd name="connsiteX0" fmla="*/ 60007 w 63500"/>
                <a:gd name="connsiteY0" fmla="*/ 60007 h 63500"/>
                <a:gd name="connsiteX1" fmla="*/ 4763 w 63500"/>
                <a:gd name="connsiteY1" fmla="*/ 4763 h 63500"/>
              </a:gdLst>
              <a:ahLst/>
              <a:cxnLst>
                <a:cxn ang="0">
                  <a:pos x="connsiteX0" y="connsiteY0"/>
                </a:cxn>
                <a:cxn ang="0">
                  <a:pos x="connsiteX1" y="connsiteY1"/>
                </a:cxn>
              </a:cxnLst>
              <a:rect l="l" t="t" r="r" b="b"/>
              <a:pathLst>
                <a:path w="63500" h="63500">
                  <a:moveTo>
                    <a:pt x="60007" y="60007"/>
                  </a:moveTo>
                  <a:lnTo>
                    <a:pt x="4763" y="4763"/>
                  </a:lnTo>
                </a:path>
              </a:pathLst>
            </a:custGeom>
            <a:ln w="9525" cap="flat">
              <a:solidFill>
                <a:srgbClr val="808080"/>
              </a:solidFill>
              <a:prstDash val="solid"/>
              <a:miter/>
            </a:ln>
          </p:spPr>
          <p:txBody>
            <a:bodyPr rtlCol="0" anchor="ctr"/>
            <a:lstStyle/>
            <a:p>
              <a:endParaRPr lang="zh-CN" altLang="en-US"/>
            </a:p>
          </p:txBody>
        </p:sp>
      </p:grpSp>
      <p:grpSp>
        <p:nvGrpSpPr>
          <p:cNvPr id="31" name="左下">
            <a:extLst>
              <a:ext uri="{FF2B5EF4-FFF2-40B4-BE49-F238E27FC236}">
                <a16:creationId xmlns:a16="http://schemas.microsoft.com/office/drawing/2014/main" id="{85562CB9-7EE2-4C14-AECD-A3C2B68E8AE8}"/>
              </a:ext>
            </a:extLst>
          </p:cNvPr>
          <p:cNvGrpSpPr/>
          <p:nvPr/>
        </p:nvGrpSpPr>
        <p:grpSpPr>
          <a:xfrm>
            <a:off x="128588" y="6605326"/>
            <a:ext cx="149225" cy="149861"/>
            <a:chOff x="129858" y="6577647"/>
            <a:chExt cx="149225" cy="149861"/>
          </a:xfrm>
        </p:grpSpPr>
        <p:sp>
          <p:nvSpPr>
            <p:cNvPr id="284" name="任意多边形: 形状 283">
              <a:extLst>
                <a:ext uri="{FF2B5EF4-FFF2-40B4-BE49-F238E27FC236}">
                  <a16:creationId xmlns:a16="http://schemas.microsoft.com/office/drawing/2014/main" id="{48794FB9-347F-4E88-B833-99EA5DD40756}"/>
                </a:ext>
              </a:extLst>
            </p:cNvPr>
            <p:cNvSpPr/>
            <p:nvPr/>
          </p:nvSpPr>
          <p:spPr>
            <a:xfrm>
              <a:off x="215583" y="6577647"/>
              <a:ext cx="63500" cy="63500"/>
            </a:xfrm>
            <a:custGeom>
              <a:avLst/>
              <a:gdLst>
                <a:gd name="connsiteX0" fmla="*/ 60643 w 63500"/>
                <a:gd name="connsiteY0" fmla="*/ 4762 h 63500"/>
                <a:gd name="connsiteX1" fmla="*/ 4763 w 63500"/>
                <a:gd name="connsiteY1" fmla="*/ 60008 h 63500"/>
              </a:gdLst>
              <a:ahLst/>
              <a:cxnLst>
                <a:cxn ang="0">
                  <a:pos x="connsiteX0" y="connsiteY0"/>
                </a:cxn>
                <a:cxn ang="0">
                  <a:pos x="connsiteX1" y="connsiteY1"/>
                </a:cxn>
              </a:cxnLst>
              <a:rect l="l" t="t" r="r" b="b"/>
              <a:pathLst>
                <a:path w="63500" h="63500">
                  <a:moveTo>
                    <a:pt x="60643" y="4762"/>
                  </a:moveTo>
                  <a:lnTo>
                    <a:pt x="4763" y="60008"/>
                  </a:lnTo>
                </a:path>
              </a:pathLst>
            </a:custGeom>
            <a:ln w="9525" cap="flat">
              <a:solidFill>
                <a:srgbClr val="808080"/>
              </a:solidFill>
              <a:prstDash val="solid"/>
              <a:miter/>
            </a:ln>
          </p:spPr>
          <p:txBody>
            <a:bodyPr rtlCol="0" anchor="ctr"/>
            <a:lstStyle/>
            <a:p>
              <a:endParaRPr lang="zh-CN" altLang="en-US"/>
            </a:p>
          </p:txBody>
        </p:sp>
        <p:sp>
          <p:nvSpPr>
            <p:cNvPr id="285" name="任意多边形: 形状 284">
              <a:extLst>
                <a:ext uri="{FF2B5EF4-FFF2-40B4-BE49-F238E27FC236}">
                  <a16:creationId xmlns:a16="http://schemas.microsoft.com/office/drawing/2014/main" id="{1D9D3526-EC12-4C0A-8DAB-9CE2BAF02B84}"/>
                </a:ext>
              </a:extLst>
            </p:cNvPr>
            <p:cNvSpPr/>
            <p:nvPr/>
          </p:nvSpPr>
          <p:spPr>
            <a:xfrm>
              <a:off x="129858" y="6664008"/>
              <a:ext cx="63500" cy="63500"/>
            </a:xfrm>
            <a:custGeom>
              <a:avLst/>
              <a:gdLst>
                <a:gd name="connsiteX0" fmla="*/ 60007 w 63500"/>
                <a:gd name="connsiteY0" fmla="*/ 4762 h 63500"/>
                <a:gd name="connsiteX1" fmla="*/ 4763 w 63500"/>
                <a:gd name="connsiteY1" fmla="*/ 60008 h 63500"/>
              </a:gdLst>
              <a:ahLst/>
              <a:cxnLst>
                <a:cxn ang="0">
                  <a:pos x="connsiteX0" y="connsiteY0"/>
                </a:cxn>
                <a:cxn ang="0">
                  <a:pos x="connsiteX1" y="connsiteY1"/>
                </a:cxn>
              </a:cxnLst>
              <a:rect l="l" t="t" r="r" b="b"/>
              <a:pathLst>
                <a:path w="63500" h="63500">
                  <a:moveTo>
                    <a:pt x="60007" y="4762"/>
                  </a:moveTo>
                  <a:lnTo>
                    <a:pt x="4763" y="60008"/>
                  </a:lnTo>
                </a:path>
              </a:pathLst>
            </a:custGeom>
            <a:ln w="9525" cap="flat">
              <a:solidFill>
                <a:srgbClr val="808080"/>
              </a:solidFill>
              <a:prstDash val="solid"/>
              <a:miter/>
            </a:ln>
          </p:spPr>
          <p:txBody>
            <a:bodyPr rtlCol="0" anchor="ctr"/>
            <a:lstStyle/>
            <a:p>
              <a:endParaRPr lang="zh-CN" altLang="en-US"/>
            </a:p>
          </p:txBody>
        </p:sp>
        <p:sp>
          <p:nvSpPr>
            <p:cNvPr id="286" name="任意多边形: 形状 285">
              <a:extLst>
                <a:ext uri="{FF2B5EF4-FFF2-40B4-BE49-F238E27FC236}">
                  <a16:creationId xmlns:a16="http://schemas.microsoft.com/office/drawing/2014/main" id="{394B8A44-97DE-48A9-BB53-B4473FADC282}"/>
                </a:ext>
              </a:extLst>
            </p:cNvPr>
            <p:cNvSpPr/>
            <p:nvPr/>
          </p:nvSpPr>
          <p:spPr>
            <a:xfrm>
              <a:off x="215583" y="6664008"/>
              <a:ext cx="63500" cy="63500"/>
            </a:xfrm>
            <a:custGeom>
              <a:avLst/>
              <a:gdLst>
                <a:gd name="connsiteX0" fmla="*/ 60643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643" y="60008"/>
                  </a:moveTo>
                  <a:lnTo>
                    <a:pt x="4763" y="4762"/>
                  </a:lnTo>
                </a:path>
              </a:pathLst>
            </a:custGeom>
            <a:ln w="9525" cap="flat">
              <a:solidFill>
                <a:srgbClr val="808080"/>
              </a:solidFill>
              <a:prstDash val="solid"/>
              <a:miter/>
            </a:ln>
          </p:spPr>
          <p:txBody>
            <a:bodyPr rtlCol="0" anchor="ctr"/>
            <a:lstStyle/>
            <a:p>
              <a:endParaRPr lang="zh-CN" altLang="en-US"/>
            </a:p>
          </p:txBody>
        </p:sp>
        <p:sp>
          <p:nvSpPr>
            <p:cNvPr id="287" name="任意多边形: 形状 286">
              <a:extLst>
                <a:ext uri="{FF2B5EF4-FFF2-40B4-BE49-F238E27FC236}">
                  <a16:creationId xmlns:a16="http://schemas.microsoft.com/office/drawing/2014/main" id="{EBD89553-AD5D-46E9-A4A8-6B64600E17FD}"/>
                </a:ext>
              </a:extLst>
            </p:cNvPr>
            <p:cNvSpPr/>
            <p:nvPr/>
          </p:nvSpPr>
          <p:spPr>
            <a:xfrm>
              <a:off x="129858" y="6577647"/>
              <a:ext cx="63500" cy="63500"/>
            </a:xfrm>
            <a:custGeom>
              <a:avLst/>
              <a:gdLst>
                <a:gd name="connsiteX0" fmla="*/ 60007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007" y="60008"/>
                  </a:moveTo>
                  <a:lnTo>
                    <a:pt x="4763" y="4762"/>
                  </a:lnTo>
                </a:path>
              </a:pathLst>
            </a:custGeom>
            <a:ln w="9525" cap="flat">
              <a:solidFill>
                <a:srgbClr val="808080"/>
              </a:solidFill>
              <a:prstDash val="solid"/>
              <a:miter/>
            </a:ln>
          </p:spPr>
          <p:txBody>
            <a:bodyPr rtlCol="0" anchor="ctr"/>
            <a:lstStyle/>
            <a:p>
              <a:endParaRPr lang="zh-CN" altLang="en-US"/>
            </a:p>
          </p:txBody>
        </p:sp>
      </p:grpSp>
      <p:grpSp>
        <p:nvGrpSpPr>
          <p:cNvPr id="30" name="右下">
            <a:extLst>
              <a:ext uri="{FF2B5EF4-FFF2-40B4-BE49-F238E27FC236}">
                <a16:creationId xmlns:a16="http://schemas.microsoft.com/office/drawing/2014/main" id="{7A43CA42-72E2-4DF1-9FF6-F1C34EDE6BD7}"/>
              </a:ext>
            </a:extLst>
          </p:cNvPr>
          <p:cNvGrpSpPr/>
          <p:nvPr/>
        </p:nvGrpSpPr>
        <p:grpSpPr>
          <a:xfrm>
            <a:off x="11909743" y="6605326"/>
            <a:ext cx="149860" cy="149861"/>
            <a:chOff x="11911013" y="6577647"/>
            <a:chExt cx="149860" cy="149861"/>
          </a:xfrm>
        </p:grpSpPr>
        <p:sp>
          <p:nvSpPr>
            <p:cNvPr id="288" name="任意多边形: 形状 287">
              <a:extLst>
                <a:ext uri="{FF2B5EF4-FFF2-40B4-BE49-F238E27FC236}">
                  <a16:creationId xmlns:a16="http://schemas.microsoft.com/office/drawing/2014/main" id="{1F4B285B-A35F-45D7-8E46-5F23C1C3F62C}"/>
                </a:ext>
              </a:extLst>
            </p:cNvPr>
            <p:cNvSpPr/>
            <p:nvPr/>
          </p:nvSpPr>
          <p:spPr>
            <a:xfrm>
              <a:off x="11997373" y="6577647"/>
              <a:ext cx="63500" cy="63500"/>
            </a:xfrm>
            <a:custGeom>
              <a:avLst/>
              <a:gdLst>
                <a:gd name="connsiteX0" fmla="*/ 60008 w 63500"/>
                <a:gd name="connsiteY0" fmla="*/ 4762 h 63500"/>
                <a:gd name="connsiteX1" fmla="*/ 4762 w 63500"/>
                <a:gd name="connsiteY1" fmla="*/ 60008 h 63500"/>
              </a:gdLst>
              <a:ahLst/>
              <a:cxnLst>
                <a:cxn ang="0">
                  <a:pos x="connsiteX0" y="connsiteY0"/>
                </a:cxn>
                <a:cxn ang="0">
                  <a:pos x="connsiteX1" y="connsiteY1"/>
                </a:cxn>
              </a:cxnLst>
              <a:rect l="l" t="t" r="r" b="b"/>
              <a:pathLst>
                <a:path w="63500" h="63500">
                  <a:moveTo>
                    <a:pt x="60008" y="4762"/>
                  </a:moveTo>
                  <a:lnTo>
                    <a:pt x="4762" y="60008"/>
                  </a:lnTo>
                </a:path>
              </a:pathLst>
            </a:custGeom>
            <a:ln w="9525" cap="flat">
              <a:solidFill>
                <a:srgbClr val="808080"/>
              </a:solidFill>
              <a:prstDash val="solid"/>
              <a:miter/>
            </a:ln>
          </p:spPr>
          <p:txBody>
            <a:bodyPr rtlCol="0" anchor="ctr"/>
            <a:lstStyle/>
            <a:p>
              <a:endParaRPr lang="zh-CN" altLang="en-US"/>
            </a:p>
          </p:txBody>
        </p:sp>
        <p:sp>
          <p:nvSpPr>
            <p:cNvPr id="289" name="任意多边形: 形状 288">
              <a:extLst>
                <a:ext uri="{FF2B5EF4-FFF2-40B4-BE49-F238E27FC236}">
                  <a16:creationId xmlns:a16="http://schemas.microsoft.com/office/drawing/2014/main" id="{A9967CE6-E3C6-4206-9CC0-C1FECD012645}"/>
                </a:ext>
              </a:extLst>
            </p:cNvPr>
            <p:cNvSpPr/>
            <p:nvPr/>
          </p:nvSpPr>
          <p:spPr>
            <a:xfrm>
              <a:off x="11911013" y="6664008"/>
              <a:ext cx="63500" cy="63500"/>
            </a:xfrm>
            <a:custGeom>
              <a:avLst/>
              <a:gdLst>
                <a:gd name="connsiteX0" fmla="*/ 60643 w 63500"/>
                <a:gd name="connsiteY0" fmla="*/ 4762 h 63500"/>
                <a:gd name="connsiteX1" fmla="*/ 4763 w 63500"/>
                <a:gd name="connsiteY1" fmla="*/ 60008 h 63500"/>
              </a:gdLst>
              <a:ahLst/>
              <a:cxnLst>
                <a:cxn ang="0">
                  <a:pos x="connsiteX0" y="connsiteY0"/>
                </a:cxn>
                <a:cxn ang="0">
                  <a:pos x="connsiteX1" y="connsiteY1"/>
                </a:cxn>
              </a:cxnLst>
              <a:rect l="l" t="t" r="r" b="b"/>
              <a:pathLst>
                <a:path w="63500" h="63500">
                  <a:moveTo>
                    <a:pt x="60643" y="4762"/>
                  </a:moveTo>
                  <a:lnTo>
                    <a:pt x="4763" y="60008"/>
                  </a:lnTo>
                </a:path>
              </a:pathLst>
            </a:custGeom>
            <a:ln w="9525" cap="flat">
              <a:solidFill>
                <a:srgbClr val="808080"/>
              </a:solidFill>
              <a:prstDash val="solid"/>
              <a:miter/>
            </a:ln>
          </p:spPr>
          <p:txBody>
            <a:bodyPr rtlCol="0" anchor="ctr"/>
            <a:lstStyle/>
            <a:p>
              <a:endParaRPr lang="zh-CN" altLang="en-US"/>
            </a:p>
          </p:txBody>
        </p:sp>
        <p:sp>
          <p:nvSpPr>
            <p:cNvPr id="290" name="任意多边形: 形状 289">
              <a:extLst>
                <a:ext uri="{FF2B5EF4-FFF2-40B4-BE49-F238E27FC236}">
                  <a16:creationId xmlns:a16="http://schemas.microsoft.com/office/drawing/2014/main" id="{59770130-54E5-40C1-A838-A80335E0901D}"/>
                </a:ext>
              </a:extLst>
            </p:cNvPr>
            <p:cNvSpPr/>
            <p:nvPr/>
          </p:nvSpPr>
          <p:spPr>
            <a:xfrm>
              <a:off x="11997373" y="6664008"/>
              <a:ext cx="63500" cy="63500"/>
            </a:xfrm>
            <a:custGeom>
              <a:avLst/>
              <a:gdLst>
                <a:gd name="connsiteX0" fmla="*/ 60008 w 63500"/>
                <a:gd name="connsiteY0" fmla="*/ 60008 h 63500"/>
                <a:gd name="connsiteX1" fmla="*/ 4762 w 63500"/>
                <a:gd name="connsiteY1" fmla="*/ 4762 h 63500"/>
              </a:gdLst>
              <a:ahLst/>
              <a:cxnLst>
                <a:cxn ang="0">
                  <a:pos x="connsiteX0" y="connsiteY0"/>
                </a:cxn>
                <a:cxn ang="0">
                  <a:pos x="connsiteX1" y="connsiteY1"/>
                </a:cxn>
              </a:cxnLst>
              <a:rect l="l" t="t" r="r" b="b"/>
              <a:pathLst>
                <a:path w="63500" h="63500">
                  <a:moveTo>
                    <a:pt x="60008" y="60008"/>
                  </a:moveTo>
                  <a:lnTo>
                    <a:pt x="4762" y="4762"/>
                  </a:lnTo>
                </a:path>
              </a:pathLst>
            </a:custGeom>
            <a:ln w="9525" cap="flat">
              <a:solidFill>
                <a:srgbClr val="808080"/>
              </a:solidFill>
              <a:prstDash val="solid"/>
              <a:miter/>
            </a:ln>
          </p:spPr>
          <p:txBody>
            <a:bodyPr rtlCol="0" anchor="ctr"/>
            <a:lstStyle/>
            <a:p>
              <a:endParaRPr lang="zh-CN" altLang="en-US"/>
            </a:p>
          </p:txBody>
        </p:sp>
        <p:sp>
          <p:nvSpPr>
            <p:cNvPr id="291" name="任意多边形: 形状 290">
              <a:extLst>
                <a:ext uri="{FF2B5EF4-FFF2-40B4-BE49-F238E27FC236}">
                  <a16:creationId xmlns:a16="http://schemas.microsoft.com/office/drawing/2014/main" id="{AFE82AD9-4F8A-4AF8-807B-3FBC25422BA7}"/>
                </a:ext>
              </a:extLst>
            </p:cNvPr>
            <p:cNvSpPr/>
            <p:nvPr/>
          </p:nvSpPr>
          <p:spPr>
            <a:xfrm>
              <a:off x="11911013" y="6577647"/>
              <a:ext cx="63500" cy="63500"/>
            </a:xfrm>
            <a:custGeom>
              <a:avLst/>
              <a:gdLst>
                <a:gd name="connsiteX0" fmla="*/ 60643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643" y="60008"/>
                  </a:moveTo>
                  <a:lnTo>
                    <a:pt x="4763" y="4762"/>
                  </a:lnTo>
                </a:path>
              </a:pathLst>
            </a:custGeom>
            <a:ln w="9525" cap="flat">
              <a:solidFill>
                <a:srgbClr val="808080"/>
              </a:solidFill>
              <a:prstDash val="solid"/>
              <a:miter/>
            </a:ln>
          </p:spPr>
          <p:txBody>
            <a:bodyPr rtlCol="0" anchor="ctr"/>
            <a:lstStyle/>
            <a:p>
              <a:endParaRPr lang="zh-CN" altLang="en-US"/>
            </a:p>
          </p:txBody>
        </p:sp>
      </p:grpSp>
      <p:grpSp>
        <p:nvGrpSpPr>
          <p:cNvPr id="29" name="右上">
            <a:extLst>
              <a:ext uri="{FF2B5EF4-FFF2-40B4-BE49-F238E27FC236}">
                <a16:creationId xmlns:a16="http://schemas.microsoft.com/office/drawing/2014/main" id="{6CED0418-1DEB-42BE-B1B6-8FF0329A3331}"/>
              </a:ext>
            </a:extLst>
          </p:cNvPr>
          <p:cNvGrpSpPr/>
          <p:nvPr/>
        </p:nvGrpSpPr>
        <p:grpSpPr>
          <a:xfrm>
            <a:off x="11909743" y="161982"/>
            <a:ext cx="149860" cy="149225"/>
            <a:chOff x="11911013" y="134303"/>
            <a:chExt cx="149860" cy="149225"/>
          </a:xfrm>
        </p:grpSpPr>
        <p:sp>
          <p:nvSpPr>
            <p:cNvPr id="292" name="任意多边形: 形状 291">
              <a:extLst>
                <a:ext uri="{FF2B5EF4-FFF2-40B4-BE49-F238E27FC236}">
                  <a16:creationId xmlns:a16="http://schemas.microsoft.com/office/drawing/2014/main" id="{595877E3-93E8-4042-A1B4-80CDB3A5D2FE}"/>
                </a:ext>
              </a:extLst>
            </p:cNvPr>
            <p:cNvSpPr/>
            <p:nvPr/>
          </p:nvSpPr>
          <p:spPr>
            <a:xfrm>
              <a:off x="11997373" y="134303"/>
              <a:ext cx="63500" cy="63500"/>
            </a:xfrm>
            <a:custGeom>
              <a:avLst/>
              <a:gdLst>
                <a:gd name="connsiteX0" fmla="*/ 60008 w 63500"/>
                <a:gd name="connsiteY0" fmla="*/ 4762 h 63500"/>
                <a:gd name="connsiteX1" fmla="*/ 4762 w 63500"/>
                <a:gd name="connsiteY1" fmla="*/ 60008 h 63500"/>
              </a:gdLst>
              <a:ahLst/>
              <a:cxnLst>
                <a:cxn ang="0">
                  <a:pos x="connsiteX0" y="connsiteY0"/>
                </a:cxn>
                <a:cxn ang="0">
                  <a:pos x="connsiteX1" y="connsiteY1"/>
                </a:cxn>
              </a:cxnLst>
              <a:rect l="l" t="t" r="r" b="b"/>
              <a:pathLst>
                <a:path w="63500" h="63500">
                  <a:moveTo>
                    <a:pt x="60008" y="4762"/>
                  </a:moveTo>
                  <a:lnTo>
                    <a:pt x="4762" y="60008"/>
                  </a:lnTo>
                </a:path>
              </a:pathLst>
            </a:custGeom>
            <a:ln w="9525" cap="flat">
              <a:solidFill>
                <a:srgbClr val="808080"/>
              </a:solidFill>
              <a:prstDash val="solid"/>
              <a:miter/>
            </a:ln>
          </p:spPr>
          <p:txBody>
            <a:bodyPr rtlCol="0" anchor="ctr"/>
            <a:lstStyle/>
            <a:p>
              <a:endParaRPr lang="zh-CN" altLang="en-US"/>
            </a:p>
          </p:txBody>
        </p:sp>
        <p:sp>
          <p:nvSpPr>
            <p:cNvPr id="293" name="任意多边形: 形状 292">
              <a:extLst>
                <a:ext uri="{FF2B5EF4-FFF2-40B4-BE49-F238E27FC236}">
                  <a16:creationId xmlns:a16="http://schemas.microsoft.com/office/drawing/2014/main" id="{D26BFEAB-1074-4D27-843F-2EE7B3DF0210}"/>
                </a:ext>
              </a:extLst>
            </p:cNvPr>
            <p:cNvSpPr/>
            <p:nvPr/>
          </p:nvSpPr>
          <p:spPr>
            <a:xfrm>
              <a:off x="11911013" y="220028"/>
              <a:ext cx="63500" cy="63500"/>
            </a:xfrm>
            <a:custGeom>
              <a:avLst/>
              <a:gdLst>
                <a:gd name="connsiteX0" fmla="*/ 60643 w 63500"/>
                <a:gd name="connsiteY0" fmla="*/ 4763 h 63500"/>
                <a:gd name="connsiteX1" fmla="*/ 4763 w 63500"/>
                <a:gd name="connsiteY1" fmla="*/ 60007 h 63500"/>
              </a:gdLst>
              <a:ahLst/>
              <a:cxnLst>
                <a:cxn ang="0">
                  <a:pos x="connsiteX0" y="connsiteY0"/>
                </a:cxn>
                <a:cxn ang="0">
                  <a:pos x="connsiteX1" y="connsiteY1"/>
                </a:cxn>
              </a:cxnLst>
              <a:rect l="l" t="t" r="r" b="b"/>
              <a:pathLst>
                <a:path w="63500" h="63500">
                  <a:moveTo>
                    <a:pt x="60643" y="4763"/>
                  </a:moveTo>
                  <a:lnTo>
                    <a:pt x="4763" y="60007"/>
                  </a:lnTo>
                </a:path>
              </a:pathLst>
            </a:custGeom>
            <a:ln w="9525" cap="flat">
              <a:solidFill>
                <a:srgbClr val="808080"/>
              </a:solid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9CF01D3B-5BC4-45BD-B20B-382289366F9B}"/>
                </a:ext>
              </a:extLst>
            </p:cNvPr>
            <p:cNvSpPr/>
            <p:nvPr/>
          </p:nvSpPr>
          <p:spPr>
            <a:xfrm>
              <a:off x="11997373" y="220028"/>
              <a:ext cx="63500" cy="63500"/>
            </a:xfrm>
            <a:custGeom>
              <a:avLst/>
              <a:gdLst>
                <a:gd name="connsiteX0" fmla="*/ 60008 w 63500"/>
                <a:gd name="connsiteY0" fmla="*/ 60007 h 63500"/>
                <a:gd name="connsiteX1" fmla="*/ 4762 w 63500"/>
                <a:gd name="connsiteY1" fmla="*/ 4763 h 63500"/>
              </a:gdLst>
              <a:ahLst/>
              <a:cxnLst>
                <a:cxn ang="0">
                  <a:pos x="connsiteX0" y="connsiteY0"/>
                </a:cxn>
                <a:cxn ang="0">
                  <a:pos x="connsiteX1" y="connsiteY1"/>
                </a:cxn>
              </a:cxnLst>
              <a:rect l="l" t="t" r="r" b="b"/>
              <a:pathLst>
                <a:path w="63500" h="63500">
                  <a:moveTo>
                    <a:pt x="60008" y="60007"/>
                  </a:moveTo>
                  <a:lnTo>
                    <a:pt x="4762" y="4763"/>
                  </a:lnTo>
                </a:path>
              </a:pathLst>
            </a:custGeom>
            <a:ln w="9525" cap="flat">
              <a:solidFill>
                <a:srgbClr val="808080"/>
              </a:solidFill>
              <a:prstDash val="solid"/>
              <a:miter/>
            </a:ln>
          </p:spPr>
          <p:txBody>
            <a:bodyPr rtlCol="0" anchor="ctr"/>
            <a:lstStyle/>
            <a:p>
              <a:endParaRPr lang="zh-CN" altLang="en-US"/>
            </a:p>
          </p:txBody>
        </p:sp>
        <p:sp>
          <p:nvSpPr>
            <p:cNvPr id="295" name="任意多边形: 形状 294">
              <a:extLst>
                <a:ext uri="{FF2B5EF4-FFF2-40B4-BE49-F238E27FC236}">
                  <a16:creationId xmlns:a16="http://schemas.microsoft.com/office/drawing/2014/main" id="{C962B41F-2A3E-44BB-9785-48C2CC0FA84F}"/>
                </a:ext>
              </a:extLst>
            </p:cNvPr>
            <p:cNvSpPr/>
            <p:nvPr/>
          </p:nvSpPr>
          <p:spPr>
            <a:xfrm>
              <a:off x="11911013" y="134303"/>
              <a:ext cx="63500" cy="63500"/>
            </a:xfrm>
            <a:custGeom>
              <a:avLst/>
              <a:gdLst>
                <a:gd name="connsiteX0" fmla="*/ 60643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643" y="60008"/>
                  </a:moveTo>
                  <a:lnTo>
                    <a:pt x="4763" y="4762"/>
                  </a:lnTo>
                </a:path>
              </a:pathLst>
            </a:custGeom>
            <a:ln w="9525" cap="flat">
              <a:solidFill>
                <a:srgbClr val="808080"/>
              </a:solidFill>
              <a:prstDash val="solid"/>
              <a:miter/>
            </a:ln>
          </p:spPr>
          <p:txBody>
            <a:bodyPr rtlCol="0" anchor="ctr"/>
            <a:lstStyle/>
            <a:p>
              <a:endParaRPr lang="zh-CN" altLang="en-US"/>
            </a:p>
          </p:txBody>
        </p:sp>
      </p:grpSp>
      <p:grpSp>
        <p:nvGrpSpPr>
          <p:cNvPr id="21" name="十字2">
            <a:extLst>
              <a:ext uri="{FF2B5EF4-FFF2-40B4-BE49-F238E27FC236}">
                <a16:creationId xmlns:a16="http://schemas.microsoft.com/office/drawing/2014/main" id="{A1625AF3-5C1C-4BC7-95B1-302587F8E5BD}"/>
              </a:ext>
            </a:extLst>
          </p:cNvPr>
          <p:cNvGrpSpPr/>
          <p:nvPr/>
        </p:nvGrpSpPr>
        <p:grpSpPr>
          <a:xfrm>
            <a:off x="10937240" y="1424679"/>
            <a:ext cx="406400" cy="406400"/>
            <a:chOff x="10938510" y="1397000"/>
            <a:chExt cx="406400" cy="406400"/>
          </a:xfrm>
        </p:grpSpPr>
        <p:sp>
          <p:nvSpPr>
            <p:cNvPr id="300" name="任意多边形: 形状 299">
              <a:extLst>
                <a:ext uri="{FF2B5EF4-FFF2-40B4-BE49-F238E27FC236}">
                  <a16:creationId xmlns:a16="http://schemas.microsoft.com/office/drawing/2014/main" id="{066E7222-E6EB-41D8-9164-BD64CF08AB73}"/>
                </a:ext>
              </a:extLst>
            </p:cNvPr>
            <p:cNvSpPr/>
            <p:nvPr/>
          </p:nvSpPr>
          <p:spPr>
            <a:xfrm>
              <a:off x="10938510" y="1591310"/>
              <a:ext cx="406400" cy="19050"/>
            </a:xfrm>
            <a:custGeom>
              <a:avLst/>
              <a:gdLst>
                <a:gd name="connsiteX0" fmla="*/ 9525 w 406400"/>
                <a:gd name="connsiteY0" fmla="*/ 9525 h 19050"/>
                <a:gd name="connsiteX1" fmla="*/ 398145 w 406400"/>
                <a:gd name="connsiteY1" fmla="*/ 9525 h 19050"/>
              </a:gdLst>
              <a:ahLst/>
              <a:cxnLst>
                <a:cxn ang="0">
                  <a:pos x="connsiteX0" y="connsiteY0"/>
                </a:cxn>
                <a:cxn ang="0">
                  <a:pos x="connsiteX1" y="connsiteY1"/>
                </a:cxn>
              </a:cxnLst>
              <a:rect l="l" t="t" r="r" b="b"/>
              <a:pathLst>
                <a:path w="406400" h="19050">
                  <a:moveTo>
                    <a:pt x="9525" y="9525"/>
                  </a:moveTo>
                  <a:lnTo>
                    <a:pt x="398145" y="9525"/>
                  </a:lnTo>
                </a:path>
              </a:pathLst>
            </a:custGeom>
            <a:ln w="9525" cap="flat">
              <a:solidFill>
                <a:srgbClr val="B3B3B3">
                  <a:alpha val="50000"/>
                </a:srgbClr>
              </a:solidFill>
              <a:prstDash val="solid"/>
              <a:miter/>
            </a:ln>
          </p:spPr>
          <p:txBody>
            <a:bodyPr rtlCol="0" anchor="ctr"/>
            <a:lstStyle/>
            <a:p>
              <a:endParaRPr lang="zh-CN" altLang="en-US"/>
            </a:p>
          </p:txBody>
        </p:sp>
        <p:sp>
          <p:nvSpPr>
            <p:cNvPr id="301" name="任意多边形: 形状 300">
              <a:extLst>
                <a:ext uri="{FF2B5EF4-FFF2-40B4-BE49-F238E27FC236}">
                  <a16:creationId xmlns:a16="http://schemas.microsoft.com/office/drawing/2014/main" id="{B472537D-A102-490B-87B5-FA8177AF12F6}"/>
                </a:ext>
              </a:extLst>
            </p:cNvPr>
            <p:cNvSpPr/>
            <p:nvPr/>
          </p:nvSpPr>
          <p:spPr>
            <a:xfrm>
              <a:off x="11132820" y="1397000"/>
              <a:ext cx="19050" cy="406400"/>
            </a:xfrm>
            <a:custGeom>
              <a:avLst/>
              <a:gdLst>
                <a:gd name="connsiteX0" fmla="*/ 9525 w 19050"/>
                <a:gd name="connsiteY0" fmla="*/ 9525 h 406400"/>
                <a:gd name="connsiteX1" fmla="*/ 9525 w 19050"/>
                <a:gd name="connsiteY1" fmla="*/ 398145 h 406400"/>
              </a:gdLst>
              <a:ahLst/>
              <a:cxnLst>
                <a:cxn ang="0">
                  <a:pos x="connsiteX0" y="connsiteY0"/>
                </a:cxn>
                <a:cxn ang="0">
                  <a:pos x="connsiteX1" y="connsiteY1"/>
                </a:cxn>
              </a:cxnLst>
              <a:rect l="l" t="t" r="r" b="b"/>
              <a:pathLst>
                <a:path w="19050" h="406400">
                  <a:moveTo>
                    <a:pt x="9525" y="9525"/>
                  </a:moveTo>
                  <a:lnTo>
                    <a:pt x="9525" y="398145"/>
                  </a:lnTo>
                </a:path>
              </a:pathLst>
            </a:custGeom>
            <a:ln w="9525" cap="flat">
              <a:solidFill>
                <a:srgbClr val="B3B3B3">
                  <a:alpha val="50000"/>
                </a:srgbClr>
              </a:solidFill>
              <a:prstDash val="solid"/>
              <a:miter/>
            </a:ln>
          </p:spPr>
          <p:txBody>
            <a:bodyPr rtlCol="0" anchor="ctr"/>
            <a:lstStyle/>
            <a:p>
              <a:endParaRPr lang="zh-CN" altLang="en-US"/>
            </a:p>
          </p:txBody>
        </p:sp>
      </p:grpSp>
      <p:sp>
        <p:nvSpPr>
          <p:cNvPr id="309" name="左滑块">
            <a:extLst>
              <a:ext uri="{FF2B5EF4-FFF2-40B4-BE49-F238E27FC236}">
                <a16:creationId xmlns:a16="http://schemas.microsoft.com/office/drawing/2014/main" id="{F6A1BBA5-22B4-4B1F-BAA9-37ACC9448AE6}"/>
              </a:ext>
            </a:extLst>
          </p:cNvPr>
          <p:cNvSpPr/>
          <p:nvPr/>
        </p:nvSpPr>
        <p:spPr>
          <a:xfrm>
            <a:off x="177165" y="3258559"/>
            <a:ext cx="50800" cy="393700"/>
          </a:xfrm>
          <a:custGeom>
            <a:avLst/>
            <a:gdLst>
              <a:gd name="connsiteX0" fmla="*/ 3175 w 50800"/>
              <a:gd name="connsiteY0" fmla="*/ 3175 h 393700"/>
              <a:gd name="connsiteX1" fmla="*/ 50800 w 50800"/>
              <a:gd name="connsiteY1" fmla="*/ 3175 h 393700"/>
              <a:gd name="connsiteX2" fmla="*/ 50800 w 50800"/>
              <a:gd name="connsiteY2" fmla="*/ 393700 h 393700"/>
              <a:gd name="connsiteX3" fmla="*/ 3175 w 50800"/>
              <a:gd name="connsiteY3" fmla="*/ 393700 h 393700"/>
            </a:gdLst>
            <a:ahLst/>
            <a:cxnLst>
              <a:cxn ang="0">
                <a:pos x="connsiteX0" y="connsiteY0"/>
              </a:cxn>
              <a:cxn ang="0">
                <a:pos x="connsiteX1" y="connsiteY1"/>
              </a:cxn>
              <a:cxn ang="0">
                <a:pos x="connsiteX2" y="connsiteY2"/>
              </a:cxn>
              <a:cxn ang="0">
                <a:pos x="connsiteX3" y="connsiteY3"/>
              </a:cxn>
            </a:cxnLst>
            <a:rect l="l" t="t" r="r" b="b"/>
            <a:pathLst>
              <a:path w="50800" h="393700">
                <a:moveTo>
                  <a:pt x="3175" y="3175"/>
                </a:moveTo>
                <a:lnTo>
                  <a:pt x="50800" y="3175"/>
                </a:lnTo>
                <a:lnTo>
                  <a:pt x="50800" y="393700"/>
                </a:lnTo>
                <a:lnTo>
                  <a:pt x="3175" y="393700"/>
                </a:lnTo>
                <a:close/>
              </a:path>
            </a:pathLst>
          </a:custGeom>
          <a:solidFill>
            <a:srgbClr val="808080"/>
          </a:solidFill>
          <a:ln w="6350" cap="flat">
            <a:noFill/>
            <a:prstDash val="solid"/>
            <a:miter/>
          </a:ln>
        </p:spPr>
        <p:txBody>
          <a:bodyPr rtlCol="0" anchor="ctr"/>
          <a:lstStyle/>
          <a:p>
            <a:endParaRPr lang="zh-CN" altLang="en-US"/>
          </a:p>
        </p:txBody>
      </p:sp>
      <p:sp>
        <p:nvSpPr>
          <p:cNvPr id="310" name="右滑块">
            <a:extLst>
              <a:ext uri="{FF2B5EF4-FFF2-40B4-BE49-F238E27FC236}">
                <a16:creationId xmlns:a16="http://schemas.microsoft.com/office/drawing/2014/main" id="{8DEA17EF-EBBE-4B2B-A9C1-74F23754B9F8}"/>
              </a:ext>
            </a:extLst>
          </p:cNvPr>
          <p:cNvSpPr/>
          <p:nvPr/>
        </p:nvSpPr>
        <p:spPr>
          <a:xfrm>
            <a:off x="11958320" y="3258559"/>
            <a:ext cx="50800" cy="393700"/>
          </a:xfrm>
          <a:custGeom>
            <a:avLst/>
            <a:gdLst>
              <a:gd name="connsiteX0" fmla="*/ 3175 w 50800"/>
              <a:gd name="connsiteY0" fmla="*/ 3175 h 393700"/>
              <a:gd name="connsiteX1" fmla="*/ 50800 w 50800"/>
              <a:gd name="connsiteY1" fmla="*/ 3175 h 393700"/>
              <a:gd name="connsiteX2" fmla="*/ 50800 w 50800"/>
              <a:gd name="connsiteY2" fmla="*/ 393700 h 393700"/>
              <a:gd name="connsiteX3" fmla="*/ 3175 w 50800"/>
              <a:gd name="connsiteY3" fmla="*/ 393700 h 393700"/>
            </a:gdLst>
            <a:ahLst/>
            <a:cxnLst>
              <a:cxn ang="0">
                <a:pos x="connsiteX0" y="connsiteY0"/>
              </a:cxn>
              <a:cxn ang="0">
                <a:pos x="connsiteX1" y="connsiteY1"/>
              </a:cxn>
              <a:cxn ang="0">
                <a:pos x="connsiteX2" y="connsiteY2"/>
              </a:cxn>
              <a:cxn ang="0">
                <a:pos x="connsiteX3" y="connsiteY3"/>
              </a:cxn>
            </a:cxnLst>
            <a:rect l="l" t="t" r="r" b="b"/>
            <a:pathLst>
              <a:path w="50800" h="393700">
                <a:moveTo>
                  <a:pt x="3175" y="3175"/>
                </a:moveTo>
                <a:lnTo>
                  <a:pt x="50800" y="3175"/>
                </a:lnTo>
                <a:lnTo>
                  <a:pt x="50800" y="393700"/>
                </a:lnTo>
                <a:lnTo>
                  <a:pt x="3175" y="393700"/>
                </a:lnTo>
                <a:close/>
              </a:path>
            </a:pathLst>
          </a:custGeom>
          <a:solidFill>
            <a:srgbClr val="808080"/>
          </a:solidFill>
          <a:ln w="6350" cap="flat">
            <a:noFill/>
            <a:prstDash val="solid"/>
            <a:miter/>
          </a:ln>
        </p:spPr>
        <p:txBody>
          <a:bodyPr rtlCol="0" anchor="ctr"/>
          <a:lstStyle/>
          <a:p>
            <a:endParaRPr lang="zh-CN" altLang="en-US"/>
          </a:p>
        </p:txBody>
      </p:sp>
      <p:sp>
        <p:nvSpPr>
          <p:cNvPr id="325" name="左圈点">
            <a:extLst>
              <a:ext uri="{FF2B5EF4-FFF2-40B4-BE49-F238E27FC236}">
                <a16:creationId xmlns:a16="http://schemas.microsoft.com/office/drawing/2014/main" id="{D76DCB0A-68D2-40AF-A875-618C6AF003C8}"/>
              </a:ext>
            </a:extLst>
          </p:cNvPr>
          <p:cNvSpPr/>
          <p:nvPr/>
        </p:nvSpPr>
        <p:spPr>
          <a:xfrm>
            <a:off x="10988358" y="6319888"/>
            <a:ext cx="25400" cy="25400"/>
          </a:xfrm>
          <a:custGeom>
            <a:avLst/>
            <a:gdLst>
              <a:gd name="connsiteX0" fmla="*/ 25082 w 25400"/>
              <a:gd name="connsiteY0" fmla="*/ 14922 h 25400"/>
              <a:gd name="connsiteX1" fmla="*/ 14923 w 25400"/>
              <a:gd name="connsiteY1" fmla="*/ 25082 h 25400"/>
              <a:gd name="connsiteX2" fmla="*/ 4763 w 25400"/>
              <a:gd name="connsiteY2" fmla="*/ 14922 h 25400"/>
              <a:gd name="connsiteX3" fmla="*/ 14923 w 25400"/>
              <a:gd name="connsiteY3" fmla="*/ 4763 h 25400"/>
              <a:gd name="connsiteX4" fmla="*/ 25082 w 25400"/>
              <a:gd name="connsiteY4" fmla="*/ 14922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5082" y="14922"/>
                </a:moveTo>
                <a:cubicBezTo>
                  <a:pt x="25082" y="20534"/>
                  <a:pt x="20533" y="25082"/>
                  <a:pt x="14923" y="25082"/>
                </a:cubicBezTo>
                <a:cubicBezTo>
                  <a:pt x="9311" y="25082"/>
                  <a:pt x="4763" y="20533"/>
                  <a:pt x="4763" y="14922"/>
                </a:cubicBezTo>
                <a:cubicBezTo>
                  <a:pt x="4763" y="9311"/>
                  <a:pt x="9312" y="4763"/>
                  <a:pt x="14923" y="4763"/>
                </a:cubicBezTo>
                <a:cubicBezTo>
                  <a:pt x="20534" y="4763"/>
                  <a:pt x="25082" y="9312"/>
                  <a:pt x="25082" y="14922"/>
                </a:cubicBezTo>
                <a:close/>
              </a:path>
            </a:pathLst>
          </a:custGeom>
          <a:solidFill>
            <a:srgbClr val="B3B3B3"/>
          </a:solidFill>
          <a:ln w="9525" cap="flat">
            <a:noFill/>
            <a:prstDash val="solid"/>
            <a:miter/>
          </a:ln>
        </p:spPr>
        <p:txBody>
          <a:bodyPr rtlCol="0" anchor="ctr"/>
          <a:lstStyle/>
          <a:p>
            <a:endParaRPr lang="zh-CN" altLang="en-US"/>
          </a:p>
        </p:txBody>
      </p:sp>
      <p:grpSp>
        <p:nvGrpSpPr>
          <p:cNvPr id="14" name="左圈内1">
            <a:extLst>
              <a:ext uri="{FF2B5EF4-FFF2-40B4-BE49-F238E27FC236}">
                <a16:creationId xmlns:a16="http://schemas.microsoft.com/office/drawing/2014/main" id="{077ED7A2-1347-4004-A5CA-55E3D54B8F01}"/>
              </a:ext>
            </a:extLst>
          </p:cNvPr>
          <p:cNvGrpSpPr/>
          <p:nvPr/>
        </p:nvGrpSpPr>
        <p:grpSpPr>
          <a:xfrm>
            <a:off x="10877868" y="6208763"/>
            <a:ext cx="247650" cy="241934"/>
            <a:chOff x="6205538" y="5505133"/>
            <a:chExt cx="247650" cy="241934"/>
          </a:xfrm>
        </p:grpSpPr>
        <p:sp>
          <p:nvSpPr>
            <p:cNvPr id="323" name="任意多边形: 形状 322">
              <a:extLst>
                <a:ext uri="{FF2B5EF4-FFF2-40B4-BE49-F238E27FC236}">
                  <a16:creationId xmlns:a16="http://schemas.microsoft.com/office/drawing/2014/main" id="{8C41AB64-9946-4EE5-BBCA-0255BAC6AFCD}"/>
                </a:ext>
              </a:extLst>
            </p:cNvPr>
            <p:cNvSpPr/>
            <p:nvPr/>
          </p:nvSpPr>
          <p:spPr>
            <a:xfrm>
              <a:off x="6211888" y="5512117"/>
              <a:ext cx="234950" cy="234950"/>
            </a:xfrm>
            <a:custGeom>
              <a:avLst/>
              <a:gdLst>
                <a:gd name="connsiteX0" fmla="*/ 119063 w 234950"/>
                <a:gd name="connsiteY0" fmla="*/ 233363 h 234950"/>
                <a:gd name="connsiteX1" fmla="*/ 4763 w 234950"/>
                <a:gd name="connsiteY1" fmla="*/ 119063 h 234950"/>
                <a:gd name="connsiteX2" fmla="*/ 119063 w 234950"/>
                <a:gd name="connsiteY2" fmla="*/ 4763 h 234950"/>
                <a:gd name="connsiteX3" fmla="*/ 233363 w 234950"/>
                <a:gd name="connsiteY3" fmla="*/ 119063 h 234950"/>
                <a:gd name="connsiteX4" fmla="*/ 119063 w 234950"/>
                <a:gd name="connsiteY4" fmla="*/ 233363 h 234950"/>
                <a:gd name="connsiteX5" fmla="*/ 119063 w 234950"/>
                <a:gd name="connsiteY5" fmla="*/ 7303 h 234950"/>
                <a:gd name="connsiteX6" fmla="*/ 7303 w 234950"/>
                <a:gd name="connsiteY6" fmla="*/ 119063 h 234950"/>
                <a:gd name="connsiteX7" fmla="*/ 119063 w 234950"/>
                <a:gd name="connsiteY7" fmla="*/ 230823 h 234950"/>
                <a:gd name="connsiteX8" fmla="*/ 230822 w 234950"/>
                <a:gd name="connsiteY8" fmla="*/ 119063 h 234950"/>
                <a:gd name="connsiteX9" fmla="*/ 119063 w 234950"/>
                <a:gd name="connsiteY9" fmla="*/ 7303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950" h="234950">
                  <a:moveTo>
                    <a:pt x="119063" y="233363"/>
                  </a:moveTo>
                  <a:cubicBezTo>
                    <a:pt x="56197" y="233363"/>
                    <a:pt x="4763" y="181928"/>
                    <a:pt x="4763" y="119063"/>
                  </a:cubicBezTo>
                  <a:cubicBezTo>
                    <a:pt x="4763" y="56198"/>
                    <a:pt x="56197" y="4763"/>
                    <a:pt x="119063" y="4763"/>
                  </a:cubicBezTo>
                  <a:cubicBezTo>
                    <a:pt x="181928" y="4763"/>
                    <a:pt x="233363" y="56198"/>
                    <a:pt x="233363" y="119063"/>
                  </a:cubicBezTo>
                  <a:cubicBezTo>
                    <a:pt x="233363" y="181928"/>
                    <a:pt x="181928" y="233363"/>
                    <a:pt x="119063" y="233363"/>
                  </a:cubicBezTo>
                  <a:close/>
                  <a:moveTo>
                    <a:pt x="119063" y="7303"/>
                  </a:moveTo>
                  <a:cubicBezTo>
                    <a:pt x="57467" y="7303"/>
                    <a:pt x="7303" y="57467"/>
                    <a:pt x="7303" y="119063"/>
                  </a:cubicBezTo>
                  <a:cubicBezTo>
                    <a:pt x="7303" y="180658"/>
                    <a:pt x="57467" y="230823"/>
                    <a:pt x="119063" y="230823"/>
                  </a:cubicBezTo>
                  <a:cubicBezTo>
                    <a:pt x="180658" y="230823"/>
                    <a:pt x="230822" y="180658"/>
                    <a:pt x="230822" y="119063"/>
                  </a:cubicBezTo>
                  <a:cubicBezTo>
                    <a:pt x="231458" y="57467"/>
                    <a:pt x="181292" y="7303"/>
                    <a:pt x="119063" y="7303"/>
                  </a:cubicBezTo>
                  <a:close/>
                </a:path>
              </a:pathLst>
            </a:custGeom>
            <a:solidFill>
              <a:srgbClr val="B3B3B3"/>
            </a:solidFill>
            <a:ln w="9525" cap="flat">
              <a:noFill/>
              <a:prstDash val="solid"/>
              <a:miter/>
            </a:ln>
          </p:spPr>
          <p:txBody>
            <a:bodyPr rtlCol="0" anchor="ctr"/>
            <a:lstStyle/>
            <a:p>
              <a:endParaRPr lang="zh-CN" altLang="en-US"/>
            </a:p>
          </p:txBody>
        </p:sp>
        <p:sp>
          <p:nvSpPr>
            <p:cNvPr id="326" name="任意多边形: 形状 325">
              <a:extLst>
                <a:ext uri="{FF2B5EF4-FFF2-40B4-BE49-F238E27FC236}">
                  <a16:creationId xmlns:a16="http://schemas.microsoft.com/office/drawing/2014/main" id="{CA7BA753-FDC9-45C3-B556-A35B136157D0}"/>
                </a:ext>
              </a:extLst>
            </p:cNvPr>
            <p:cNvSpPr/>
            <p:nvPr/>
          </p:nvSpPr>
          <p:spPr>
            <a:xfrm>
              <a:off x="6205538" y="5505133"/>
              <a:ext cx="247650" cy="127000"/>
            </a:xfrm>
            <a:custGeom>
              <a:avLst/>
              <a:gdLst>
                <a:gd name="connsiteX0" fmla="*/ 246697 w 247650"/>
                <a:gd name="connsiteY0" fmla="*/ 126047 h 127000"/>
                <a:gd name="connsiteX1" fmla="*/ 230188 w 247650"/>
                <a:gd name="connsiteY1" fmla="*/ 126047 h 127000"/>
                <a:gd name="connsiteX2" fmla="*/ 125413 w 247650"/>
                <a:gd name="connsiteY2" fmla="*/ 21272 h 127000"/>
                <a:gd name="connsiteX3" fmla="*/ 20638 w 247650"/>
                <a:gd name="connsiteY3" fmla="*/ 126047 h 127000"/>
                <a:gd name="connsiteX4" fmla="*/ 4763 w 247650"/>
                <a:gd name="connsiteY4" fmla="*/ 126047 h 127000"/>
                <a:gd name="connsiteX5" fmla="*/ 126047 w 247650"/>
                <a:gd name="connsiteY5" fmla="*/ 4763 h 127000"/>
                <a:gd name="connsiteX6" fmla="*/ 246697 w 247650"/>
                <a:gd name="connsiteY6" fmla="*/ 12604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127000">
                  <a:moveTo>
                    <a:pt x="246697" y="126047"/>
                  </a:moveTo>
                  <a:lnTo>
                    <a:pt x="230188" y="126047"/>
                  </a:lnTo>
                  <a:cubicBezTo>
                    <a:pt x="230188" y="68263"/>
                    <a:pt x="183197" y="21272"/>
                    <a:pt x="125413" y="21272"/>
                  </a:cubicBezTo>
                  <a:cubicBezTo>
                    <a:pt x="67628" y="21272"/>
                    <a:pt x="20638" y="68263"/>
                    <a:pt x="20638" y="126047"/>
                  </a:cubicBezTo>
                  <a:lnTo>
                    <a:pt x="4763" y="126047"/>
                  </a:lnTo>
                  <a:cubicBezTo>
                    <a:pt x="4763" y="59372"/>
                    <a:pt x="59372" y="4763"/>
                    <a:pt x="126047" y="4763"/>
                  </a:cubicBezTo>
                  <a:cubicBezTo>
                    <a:pt x="192722" y="4763"/>
                    <a:pt x="246697" y="59372"/>
                    <a:pt x="246697" y="126047"/>
                  </a:cubicBezTo>
                  <a:close/>
                </a:path>
              </a:pathLst>
            </a:custGeom>
            <a:solidFill>
              <a:srgbClr val="808080"/>
            </a:solidFill>
            <a:ln w="9525" cap="flat">
              <a:noFill/>
              <a:prstDash val="solid"/>
              <a:miter/>
            </a:ln>
          </p:spPr>
          <p:txBody>
            <a:bodyPr rtlCol="0" anchor="ctr"/>
            <a:lstStyle/>
            <a:p>
              <a:endParaRPr lang="zh-CN" altLang="en-US"/>
            </a:p>
          </p:txBody>
        </p:sp>
      </p:grpSp>
      <p:grpSp>
        <p:nvGrpSpPr>
          <p:cNvPr id="13" name="左圈外2">
            <a:extLst>
              <a:ext uri="{FF2B5EF4-FFF2-40B4-BE49-F238E27FC236}">
                <a16:creationId xmlns:a16="http://schemas.microsoft.com/office/drawing/2014/main" id="{312FFC5B-E741-4FF1-A820-7DF155801618}"/>
              </a:ext>
            </a:extLst>
          </p:cNvPr>
          <p:cNvGrpSpPr/>
          <p:nvPr/>
        </p:nvGrpSpPr>
        <p:grpSpPr>
          <a:xfrm>
            <a:off x="10840402" y="6178918"/>
            <a:ext cx="318136" cy="316865"/>
            <a:chOff x="6168072" y="5475288"/>
            <a:chExt cx="318136" cy="316865"/>
          </a:xfrm>
        </p:grpSpPr>
        <p:sp>
          <p:nvSpPr>
            <p:cNvPr id="324" name="任意多边形: 形状 323">
              <a:extLst>
                <a:ext uri="{FF2B5EF4-FFF2-40B4-BE49-F238E27FC236}">
                  <a16:creationId xmlns:a16="http://schemas.microsoft.com/office/drawing/2014/main" id="{CC850CC0-812C-4117-A6B2-9F021B1E611E}"/>
                </a:ext>
              </a:extLst>
            </p:cNvPr>
            <p:cNvSpPr/>
            <p:nvPr/>
          </p:nvSpPr>
          <p:spPr>
            <a:xfrm>
              <a:off x="6175058" y="5475288"/>
              <a:ext cx="311150" cy="311150"/>
            </a:xfrm>
            <a:custGeom>
              <a:avLst/>
              <a:gdLst>
                <a:gd name="connsiteX0" fmla="*/ 155892 w 311150"/>
                <a:gd name="connsiteY0" fmla="*/ 307022 h 311150"/>
                <a:gd name="connsiteX1" fmla="*/ 4763 w 311150"/>
                <a:gd name="connsiteY1" fmla="*/ 155892 h 311150"/>
                <a:gd name="connsiteX2" fmla="*/ 155892 w 311150"/>
                <a:gd name="connsiteY2" fmla="*/ 4763 h 311150"/>
                <a:gd name="connsiteX3" fmla="*/ 307022 w 311150"/>
                <a:gd name="connsiteY3" fmla="*/ 155892 h 311150"/>
                <a:gd name="connsiteX4" fmla="*/ 155892 w 311150"/>
                <a:gd name="connsiteY4" fmla="*/ 307022 h 311150"/>
                <a:gd name="connsiteX5" fmla="*/ 155892 w 311150"/>
                <a:gd name="connsiteY5" fmla="*/ 6667 h 311150"/>
                <a:gd name="connsiteX6" fmla="*/ 6667 w 311150"/>
                <a:gd name="connsiteY6" fmla="*/ 155892 h 311150"/>
                <a:gd name="connsiteX7" fmla="*/ 155892 w 311150"/>
                <a:gd name="connsiteY7" fmla="*/ 305117 h 311150"/>
                <a:gd name="connsiteX8" fmla="*/ 305117 w 311150"/>
                <a:gd name="connsiteY8" fmla="*/ 155892 h 311150"/>
                <a:gd name="connsiteX9" fmla="*/ 155892 w 311150"/>
                <a:gd name="connsiteY9" fmla="*/ 6667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150" h="311150">
                  <a:moveTo>
                    <a:pt x="155892" y="307022"/>
                  </a:moveTo>
                  <a:cubicBezTo>
                    <a:pt x="72708" y="307022"/>
                    <a:pt x="4763" y="239078"/>
                    <a:pt x="4763" y="155892"/>
                  </a:cubicBezTo>
                  <a:cubicBezTo>
                    <a:pt x="4763" y="72708"/>
                    <a:pt x="72708" y="4763"/>
                    <a:pt x="155892" y="4763"/>
                  </a:cubicBezTo>
                  <a:cubicBezTo>
                    <a:pt x="239077" y="4763"/>
                    <a:pt x="307022" y="72708"/>
                    <a:pt x="307022" y="155892"/>
                  </a:cubicBezTo>
                  <a:cubicBezTo>
                    <a:pt x="307022" y="239078"/>
                    <a:pt x="239713" y="307022"/>
                    <a:pt x="155892" y="307022"/>
                  </a:cubicBezTo>
                  <a:close/>
                  <a:moveTo>
                    <a:pt x="155892" y="6667"/>
                  </a:moveTo>
                  <a:cubicBezTo>
                    <a:pt x="73342" y="6667"/>
                    <a:pt x="6667" y="73342"/>
                    <a:pt x="6667" y="155892"/>
                  </a:cubicBezTo>
                  <a:cubicBezTo>
                    <a:pt x="6667" y="238442"/>
                    <a:pt x="73342" y="305117"/>
                    <a:pt x="155892" y="305117"/>
                  </a:cubicBezTo>
                  <a:cubicBezTo>
                    <a:pt x="238442" y="305117"/>
                    <a:pt x="305117" y="238442"/>
                    <a:pt x="305117" y="155892"/>
                  </a:cubicBezTo>
                  <a:cubicBezTo>
                    <a:pt x="305117" y="73978"/>
                    <a:pt x="238442" y="6667"/>
                    <a:pt x="155892" y="6667"/>
                  </a:cubicBezTo>
                  <a:close/>
                </a:path>
              </a:pathLst>
            </a:custGeom>
            <a:solidFill>
              <a:srgbClr val="B3B3B3"/>
            </a:solidFill>
            <a:ln w="9525" cap="flat">
              <a:noFill/>
              <a:prstDash val="solid"/>
              <a:miter/>
            </a:ln>
          </p:spPr>
          <p:txBody>
            <a:bodyPr rtlCol="0" anchor="ctr"/>
            <a:lstStyle/>
            <a:p>
              <a:endParaRPr lang="zh-CN" altLang="en-US"/>
            </a:p>
          </p:txBody>
        </p:sp>
        <p:sp>
          <p:nvSpPr>
            <p:cNvPr id="327" name="任意多边形: 形状 326">
              <a:extLst>
                <a:ext uri="{FF2B5EF4-FFF2-40B4-BE49-F238E27FC236}">
                  <a16:creationId xmlns:a16="http://schemas.microsoft.com/office/drawing/2014/main" id="{B1ACC06A-11C1-44BB-B49D-FF4FD5CDA28F}"/>
                </a:ext>
              </a:extLst>
            </p:cNvPr>
            <p:cNvSpPr/>
            <p:nvPr/>
          </p:nvSpPr>
          <p:spPr>
            <a:xfrm>
              <a:off x="6168072" y="5627053"/>
              <a:ext cx="165100" cy="165100"/>
            </a:xfrm>
            <a:custGeom>
              <a:avLst/>
              <a:gdLst>
                <a:gd name="connsiteX0" fmla="*/ 162878 w 165100"/>
                <a:gd name="connsiteY0" fmla="*/ 162877 h 165100"/>
                <a:gd name="connsiteX1" fmla="*/ 4763 w 165100"/>
                <a:gd name="connsiteY1" fmla="*/ 4763 h 165100"/>
                <a:gd name="connsiteX2" fmla="*/ 21273 w 165100"/>
                <a:gd name="connsiteY2" fmla="*/ 4763 h 165100"/>
                <a:gd name="connsiteX3" fmla="*/ 163513 w 165100"/>
                <a:gd name="connsiteY3" fmla="*/ 147002 h 165100"/>
                <a:gd name="connsiteX4" fmla="*/ 163513 w 165100"/>
                <a:gd name="connsiteY4" fmla="*/ 162877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65100">
                  <a:moveTo>
                    <a:pt x="162878" y="162877"/>
                  </a:moveTo>
                  <a:cubicBezTo>
                    <a:pt x="75248" y="162877"/>
                    <a:pt x="4763" y="91757"/>
                    <a:pt x="4763" y="4763"/>
                  </a:cubicBezTo>
                  <a:lnTo>
                    <a:pt x="21273" y="4763"/>
                  </a:lnTo>
                  <a:cubicBezTo>
                    <a:pt x="21273" y="82867"/>
                    <a:pt x="84773" y="147002"/>
                    <a:pt x="163513" y="147002"/>
                  </a:cubicBezTo>
                  <a:lnTo>
                    <a:pt x="163513" y="162877"/>
                  </a:lnTo>
                  <a:close/>
                </a:path>
              </a:pathLst>
            </a:custGeom>
            <a:solidFill>
              <a:srgbClr val="808080"/>
            </a:solidFill>
            <a:ln w="9525" cap="flat">
              <a:noFill/>
              <a:prstDash val="solid"/>
              <a:miter/>
            </a:ln>
          </p:spPr>
          <p:txBody>
            <a:bodyPr rtlCol="0" anchor="ctr"/>
            <a:lstStyle/>
            <a:p>
              <a:endParaRPr lang="zh-CN" altLang="en-US"/>
            </a:p>
          </p:txBody>
        </p:sp>
      </p:grpSp>
      <p:grpSp>
        <p:nvGrpSpPr>
          <p:cNvPr id="12" name="左圈外1">
            <a:extLst>
              <a:ext uri="{FF2B5EF4-FFF2-40B4-BE49-F238E27FC236}">
                <a16:creationId xmlns:a16="http://schemas.microsoft.com/office/drawing/2014/main" id="{4C55B89F-E694-491B-99AA-47ABC202CCDA}"/>
              </a:ext>
            </a:extLst>
          </p:cNvPr>
          <p:cNvGrpSpPr/>
          <p:nvPr/>
        </p:nvGrpSpPr>
        <p:grpSpPr>
          <a:xfrm>
            <a:off x="10808970" y="6139865"/>
            <a:ext cx="387350" cy="389255"/>
            <a:chOff x="6136640" y="5436235"/>
            <a:chExt cx="387350" cy="389255"/>
          </a:xfrm>
        </p:grpSpPr>
        <p:sp>
          <p:nvSpPr>
            <p:cNvPr id="328" name="任意多边形: 形状 327">
              <a:extLst>
                <a:ext uri="{FF2B5EF4-FFF2-40B4-BE49-F238E27FC236}">
                  <a16:creationId xmlns:a16="http://schemas.microsoft.com/office/drawing/2014/main" id="{294C4A85-9230-4B9C-BA61-61C5D8D9F9F6}"/>
                </a:ext>
              </a:extLst>
            </p:cNvPr>
            <p:cNvSpPr/>
            <p:nvPr/>
          </p:nvSpPr>
          <p:spPr>
            <a:xfrm>
              <a:off x="6136640" y="5436235"/>
              <a:ext cx="387350" cy="292100"/>
            </a:xfrm>
            <a:custGeom>
              <a:avLst/>
              <a:gdLst>
                <a:gd name="connsiteX0" fmla="*/ 32385 w 387350"/>
                <a:gd name="connsiteY0" fmla="*/ 290830 h 292100"/>
                <a:gd name="connsiteX1" fmla="*/ 6350 w 387350"/>
                <a:gd name="connsiteY1" fmla="*/ 194945 h 292100"/>
                <a:gd name="connsiteX2" fmla="*/ 194945 w 387350"/>
                <a:gd name="connsiteY2" fmla="*/ 6350 h 292100"/>
                <a:gd name="connsiteX3" fmla="*/ 383540 w 387350"/>
                <a:gd name="connsiteY3" fmla="*/ 194945 h 292100"/>
              </a:gdLst>
              <a:ahLst/>
              <a:cxnLst>
                <a:cxn ang="0">
                  <a:pos x="connsiteX0" y="connsiteY0"/>
                </a:cxn>
                <a:cxn ang="0">
                  <a:pos x="connsiteX1" y="connsiteY1"/>
                </a:cxn>
                <a:cxn ang="0">
                  <a:pos x="connsiteX2" y="connsiteY2"/>
                </a:cxn>
                <a:cxn ang="0">
                  <a:pos x="connsiteX3" y="connsiteY3"/>
                </a:cxn>
              </a:cxnLst>
              <a:rect l="l" t="t" r="r" b="b"/>
              <a:pathLst>
                <a:path w="387350" h="292100">
                  <a:moveTo>
                    <a:pt x="32385" y="290830"/>
                  </a:moveTo>
                  <a:cubicBezTo>
                    <a:pt x="15875" y="262890"/>
                    <a:pt x="6350" y="229870"/>
                    <a:pt x="6350" y="194945"/>
                  </a:cubicBezTo>
                  <a:cubicBezTo>
                    <a:pt x="6350" y="90805"/>
                    <a:pt x="90805" y="6350"/>
                    <a:pt x="194945" y="6350"/>
                  </a:cubicBezTo>
                  <a:cubicBezTo>
                    <a:pt x="299085" y="6350"/>
                    <a:pt x="383540" y="90805"/>
                    <a:pt x="383540" y="194945"/>
                  </a:cubicBezTo>
                </a:path>
              </a:pathLst>
            </a:custGeom>
            <a:noFill/>
            <a:ln w="12700" cap="flat">
              <a:solidFill>
                <a:srgbClr val="B3B3B3"/>
              </a:solidFill>
              <a:prstDash val="solid"/>
              <a:miter/>
            </a:ln>
          </p:spPr>
          <p:txBody>
            <a:bodyPr rtlCol="0" anchor="ctr"/>
            <a:lstStyle/>
            <a:p>
              <a:endParaRPr lang="zh-CN" altLang="en-US"/>
            </a:p>
          </p:txBody>
        </p:sp>
        <p:sp>
          <p:nvSpPr>
            <p:cNvPr id="329" name="任意多边形: 形状 328">
              <a:extLst>
                <a:ext uri="{FF2B5EF4-FFF2-40B4-BE49-F238E27FC236}">
                  <a16:creationId xmlns:a16="http://schemas.microsoft.com/office/drawing/2014/main" id="{6D69F468-3DDE-44F0-956A-C802B47ED378}"/>
                </a:ext>
              </a:extLst>
            </p:cNvPr>
            <p:cNvSpPr/>
            <p:nvPr/>
          </p:nvSpPr>
          <p:spPr>
            <a:xfrm>
              <a:off x="6324600" y="5730240"/>
              <a:ext cx="165100" cy="95250"/>
            </a:xfrm>
            <a:custGeom>
              <a:avLst/>
              <a:gdLst>
                <a:gd name="connsiteX0" fmla="*/ 162560 w 165100"/>
                <a:gd name="connsiteY0" fmla="*/ 6350 h 95250"/>
                <a:gd name="connsiteX1" fmla="*/ 6350 w 165100"/>
                <a:gd name="connsiteY1" fmla="*/ 89535 h 95250"/>
              </a:gdLst>
              <a:ahLst/>
              <a:cxnLst>
                <a:cxn ang="0">
                  <a:pos x="connsiteX0" y="connsiteY0"/>
                </a:cxn>
                <a:cxn ang="0">
                  <a:pos x="connsiteX1" y="connsiteY1"/>
                </a:cxn>
              </a:cxnLst>
              <a:rect l="l" t="t" r="r" b="b"/>
              <a:pathLst>
                <a:path w="165100" h="95250">
                  <a:moveTo>
                    <a:pt x="162560" y="6350"/>
                  </a:moveTo>
                  <a:cubicBezTo>
                    <a:pt x="128905" y="56515"/>
                    <a:pt x="71120" y="89535"/>
                    <a:pt x="6350" y="89535"/>
                  </a:cubicBezTo>
                </a:path>
              </a:pathLst>
            </a:custGeom>
            <a:noFill/>
            <a:ln w="12700" cap="flat">
              <a:solidFill>
                <a:srgbClr val="B3B3B3"/>
              </a:solidFill>
              <a:prstDash val="solid"/>
              <a:miter/>
            </a:ln>
          </p:spPr>
          <p:txBody>
            <a:bodyPr rtlCol="0" anchor="ctr"/>
            <a:lstStyle/>
            <a:p>
              <a:endParaRPr lang="zh-CN" altLang="en-US"/>
            </a:p>
          </p:txBody>
        </p:sp>
        <p:sp>
          <p:nvSpPr>
            <p:cNvPr id="330" name="任意多边形: 形状 329">
              <a:extLst>
                <a:ext uri="{FF2B5EF4-FFF2-40B4-BE49-F238E27FC236}">
                  <a16:creationId xmlns:a16="http://schemas.microsoft.com/office/drawing/2014/main" id="{405C1123-0AB8-464B-B8C5-F898C2E469D3}"/>
                </a:ext>
              </a:extLst>
            </p:cNvPr>
            <p:cNvSpPr/>
            <p:nvPr/>
          </p:nvSpPr>
          <p:spPr>
            <a:xfrm>
              <a:off x="6140768" y="5440997"/>
              <a:ext cx="374650" cy="374650"/>
            </a:xfrm>
            <a:custGeom>
              <a:avLst/>
              <a:gdLst>
                <a:gd name="connsiteX0" fmla="*/ 378777 w 374650"/>
                <a:gd name="connsiteY0" fmla="*/ 190182 h 374650"/>
                <a:gd name="connsiteX1" fmla="*/ 190182 w 374650"/>
                <a:gd name="connsiteY1" fmla="*/ 378778 h 374650"/>
                <a:gd name="connsiteX2" fmla="*/ 1587 w 374650"/>
                <a:gd name="connsiteY2" fmla="*/ 190182 h 374650"/>
                <a:gd name="connsiteX3" fmla="*/ 190182 w 374650"/>
                <a:gd name="connsiteY3" fmla="*/ 1587 h 374650"/>
                <a:gd name="connsiteX4" fmla="*/ 378777 w 374650"/>
                <a:gd name="connsiteY4" fmla="*/ 190182 h 37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50" h="374650">
                  <a:moveTo>
                    <a:pt x="378777" y="190182"/>
                  </a:moveTo>
                  <a:cubicBezTo>
                    <a:pt x="378777" y="294340"/>
                    <a:pt x="294340" y="378778"/>
                    <a:pt x="190182" y="378778"/>
                  </a:cubicBezTo>
                  <a:cubicBezTo>
                    <a:pt x="86024" y="378778"/>
                    <a:pt x="1587" y="294341"/>
                    <a:pt x="1587" y="190182"/>
                  </a:cubicBezTo>
                  <a:cubicBezTo>
                    <a:pt x="1587" y="86024"/>
                    <a:pt x="86024" y="1587"/>
                    <a:pt x="190182" y="1587"/>
                  </a:cubicBezTo>
                  <a:cubicBezTo>
                    <a:pt x="294340" y="1587"/>
                    <a:pt x="378777" y="86024"/>
                    <a:pt x="378777" y="190182"/>
                  </a:cubicBezTo>
                  <a:close/>
                </a:path>
              </a:pathLst>
            </a:custGeom>
            <a:noFill/>
            <a:ln w="3175" cap="flat">
              <a:solidFill>
                <a:srgbClr val="B3B3B3"/>
              </a:solidFill>
              <a:prstDash val="solid"/>
              <a:miter/>
            </a:ln>
          </p:spPr>
          <p:txBody>
            <a:bodyPr rtlCol="0" anchor="ctr"/>
            <a:lstStyle/>
            <a:p>
              <a:endParaRPr lang="zh-CN" altLang="en-US"/>
            </a:p>
          </p:txBody>
        </p:sp>
      </p:grpSp>
      <p:grpSp>
        <p:nvGrpSpPr>
          <p:cNvPr id="16" name="右圈内1">
            <a:extLst>
              <a:ext uri="{FF2B5EF4-FFF2-40B4-BE49-F238E27FC236}">
                <a16:creationId xmlns:a16="http://schemas.microsoft.com/office/drawing/2014/main" id="{ADDBB8FB-E065-4FEF-BFE2-3625226D56AF}"/>
              </a:ext>
            </a:extLst>
          </p:cNvPr>
          <p:cNvGrpSpPr/>
          <p:nvPr/>
        </p:nvGrpSpPr>
        <p:grpSpPr>
          <a:xfrm>
            <a:off x="11422698" y="6208763"/>
            <a:ext cx="241300" cy="241934"/>
            <a:chOff x="6750368" y="5505133"/>
            <a:chExt cx="241300" cy="241934"/>
          </a:xfrm>
        </p:grpSpPr>
        <p:sp>
          <p:nvSpPr>
            <p:cNvPr id="331" name="任意多边形: 形状 330">
              <a:extLst>
                <a:ext uri="{FF2B5EF4-FFF2-40B4-BE49-F238E27FC236}">
                  <a16:creationId xmlns:a16="http://schemas.microsoft.com/office/drawing/2014/main" id="{092C0594-0997-4E0C-AF0A-945CC498D713}"/>
                </a:ext>
              </a:extLst>
            </p:cNvPr>
            <p:cNvSpPr/>
            <p:nvPr/>
          </p:nvSpPr>
          <p:spPr>
            <a:xfrm>
              <a:off x="6750368" y="5512117"/>
              <a:ext cx="234950" cy="234950"/>
            </a:xfrm>
            <a:custGeom>
              <a:avLst/>
              <a:gdLst>
                <a:gd name="connsiteX0" fmla="*/ 119063 w 234950"/>
                <a:gd name="connsiteY0" fmla="*/ 233363 h 234950"/>
                <a:gd name="connsiteX1" fmla="*/ 4763 w 234950"/>
                <a:gd name="connsiteY1" fmla="*/ 119063 h 234950"/>
                <a:gd name="connsiteX2" fmla="*/ 119063 w 234950"/>
                <a:gd name="connsiteY2" fmla="*/ 4763 h 234950"/>
                <a:gd name="connsiteX3" fmla="*/ 233363 w 234950"/>
                <a:gd name="connsiteY3" fmla="*/ 119063 h 234950"/>
                <a:gd name="connsiteX4" fmla="*/ 119063 w 234950"/>
                <a:gd name="connsiteY4" fmla="*/ 233363 h 234950"/>
                <a:gd name="connsiteX5" fmla="*/ 119063 w 234950"/>
                <a:gd name="connsiteY5" fmla="*/ 7303 h 234950"/>
                <a:gd name="connsiteX6" fmla="*/ 7302 w 234950"/>
                <a:gd name="connsiteY6" fmla="*/ 119063 h 234950"/>
                <a:gd name="connsiteX7" fmla="*/ 119063 w 234950"/>
                <a:gd name="connsiteY7" fmla="*/ 230823 h 234950"/>
                <a:gd name="connsiteX8" fmla="*/ 230822 w 234950"/>
                <a:gd name="connsiteY8" fmla="*/ 119063 h 234950"/>
                <a:gd name="connsiteX9" fmla="*/ 119063 w 234950"/>
                <a:gd name="connsiteY9" fmla="*/ 7303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950" h="234950">
                  <a:moveTo>
                    <a:pt x="119063" y="233363"/>
                  </a:moveTo>
                  <a:cubicBezTo>
                    <a:pt x="56197" y="233363"/>
                    <a:pt x="4763" y="181928"/>
                    <a:pt x="4763" y="119063"/>
                  </a:cubicBezTo>
                  <a:cubicBezTo>
                    <a:pt x="4763" y="56198"/>
                    <a:pt x="56197" y="4763"/>
                    <a:pt x="119063" y="4763"/>
                  </a:cubicBezTo>
                  <a:cubicBezTo>
                    <a:pt x="181927" y="4763"/>
                    <a:pt x="233363" y="56198"/>
                    <a:pt x="233363" y="119063"/>
                  </a:cubicBezTo>
                  <a:cubicBezTo>
                    <a:pt x="233363" y="181928"/>
                    <a:pt x="181927" y="233363"/>
                    <a:pt x="119063" y="233363"/>
                  </a:cubicBezTo>
                  <a:close/>
                  <a:moveTo>
                    <a:pt x="119063" y="7303"/>
                  </a:moveTo>
                  <a:cubicBezTo>
                    <a:pt x="57467" y="7303"/>
                    <a:pt x="7302" y="57467"/>
                    <a:pt x="7302" y="119063"/>
                  </a:cubicBezTo>
                  <a:cubicBezTo>
                    <a:pt x="7302" y="180658"/>
                    <a:pt x="57467" y="230823"/>
                    <a:pt x="119063" y="230823"/>
                  </a:cubicBezTo>
                  <a:cubicBezTo>
                    <a:pt x="180657" y="230823"/>
                    <a:pt x="230822" y="180658"/>
                    <a:pt x="230822" y="119063"/>
                  </a:cubicBezTo>
                  <a:cubicBezTo>
                    <a:pt x="230822" y="57467"/>
                    <a:pt x="180657" y="7303"/>
                    <a:pt x="119063" y="7303"/>
                  </a:cubicBezTo>
                  <a:close/>
                </a:path>
              </a:pathLst>
            </a:custGeom>
            <a:solidFill>
              <a:srgbClr val="B3B3B3"/>
            </a:solidFill>
            <a:ln w="9525" cap="flat">
              <a:noFill/>
              <a:prstDash val="solid"/>
              <a:miter/>
            </a:ln>
          </p:spPr>
          <p:txBody>
            <a:bodyPr rtlCol="0" anchor="ctr"/>
            <a:lstStyle/>
            <a:p>
              <a:endParaRPr lang="zh-CN" altLang="en-US"/>
            </a:p>
          </p:txBody>
        </p:sp>
        <p:sp>
          <p:nvSpPr>
            <p:cNvPr id="333" name="任意多边形: 形状 332">
              <a:extLst>
                <a:ext uri="{FF2B5EF4-FFF2-40B4-BE49-F238E27FC236}">
                  <a16:creationId xmlns:a16="http://schemas.microsoft.com/office/drawing/2014/main" id="{E657FA93-228C-47BA-9826-31FB5897DC08}"/>
                </a:ext>
              </a:extLst>
            </p:cNvPr>
            <p:cNvSpPr/>
            <p:nvPr/>
          </p:nvSpPr>
          <p:spPr>
            <a:xfrm>
              <a:off x="6864668" y="5505133"/>
              <a:ext cx="127000" cy="127000"/>
            </a:xfrm>
            <a:custGeom>
              <a:avLst/>
              <a:gdLst>
                <a:gd name="connsiteX0" fmla="*/ 126047 w 127000"/>
                <a:gd name="connsiteY0" fmla="*/ 126047 h 127000"/>
                <a:gd name="connsiteX1" fmla="*/ 109538 w 127000"/>
                <a:gd name="connsiteY1" fmla="*/ 126047 h 127000"/>
                <a:gd name="connsiteX2" fmla="*/ 4763 w 127000"/>
                <a:gd name="connsiteY2" fmla="*/ 21272 h 127000"/>
                <a:gd name="connsiteX3" fmla="*/ 4763 w 127000"/>
                <a:gd name="connsiteY3" fmla="*/ 4763 h 127000"/>
                <a:gd name="connsiteX4" fmla="*/ 126047 w 127000"/>
                <a:gd name="connsiteY4" fmla="*/ 126047 h 12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0" h="127000">
                  <a:moveTo>
                    <a:pt x="126047" y="126047"/>
                  </a:moveTo>
                  <a:lnTo>
                    <a:pt x="109538" y="126047"/>
                  </a:lnTo>
                  <a:cubicBezTo>
                    <a:pt x="109538" y="68263"/>
                    <a:pt x="62547" y="21272"/>
                    <a:pt x="4763" y="21272"/>
                  </a:cubicBezTo>
                  <a:lnTo>
                    <a:pt x="4763" y="4763"/>
                  </a:lnTo>
                  <a:cubicBezTo>
                    <a:pt x="71438" y="4763"/>
                    <a:pt x="126047" y="59372"/>
                    <a:pt x="126047" y="126047"/>
                  </a:cubicBezTo>
                  <a:close/>
                </a:path>
              </a:pathLst>
            </a:custGeom>
            <a:solidFill>
              <a:srgbClr val="808080"/>
            </a:solidFill>
            <a:ln w="9525" cap="flat">
              <a:noFill/>
              <a:prstDash val="solid"/>
              <a:miter/>
            </a:ln>
          </p:spPr>
          <p:txBody>
            <a:bodyPr rtlCol="0" anchor="ctr"/>
            <a:lstStyle/>
            <a:p>
              <a:endParaRPr lang="zh-CN" altLang="en-US"/>
            </a:p>
          </p:txBody>
        </p:sp>
      </p:grpSp>
      <p:grpSp>
        <p:nvGrpSpPr>
          <p:cNvPr id="15" name="右圈外2">
            <a:extLst>
              <a:ext uri="{FF2B5EF4-FFF2-40B4-BE49-F238E27FC236}">
                <a16:creationId xmlns:a16="http://schemas.microsoft.com/office/drawing/2014/main" id="{154495A6-DDF1-427C-BBFC-6F12EF8F9201}"/>
              </a:ext>
            </a:extLst>
          </p:cNvPr>
          <p:cNvGrpSpPr/>
          <p:nvPr/>
        </p:nvGrpSpPr>
        <p:grpSpPr>
          <a:xfrm>
            <a:off x="11378406" y="6171933"/>
            <a:ext cx="318612" cy="318135"/>
            <a:chOff x="6706076" y="5468303"/>
            <a:chExt cx="318612" cy="318135"/>
          </a:xfrm>
        </p:grpSpPr>
        <p:sp>
          <p:nvSpPr>
            <p:cNvPr id="332" name="任意多边形: 形状 331">
              <a:extLst>
                <a:ext uri="{FF2B5EF4-FFF2-40B4-BE49-F238E27FC236}">
                  <a16:creationId xmlns:a16="http://schemas.microsoft.com/office/drawing/2014/main" id="{27D2A7FE-42F6-4728-8967-013D967D08F4}"/>
                </a:ext>
              </a:extLst>
            </p:cNvPr>
            <p:cNvSpPr/>
            <p:nvPr/>
          </p:nvSpPr>
          <p:spPr>
            <a:xfrm>
              <a:off x="6713538" y="5475288"/>
              <a:ext cx="311150" cy="311150"/>
            </a:xfrm>
            <a:custGeom>
              <a:avLst/>
              <a:gdLst>
                <a:gd name="connsiteX0" fmla="*/ 155893 w 311150"/>
                <a:gd name="connsiteY0" fmla="*/ 307022 h 311150"/>
                <a:gd name="connsiteX1" fmla="*/ 4763 w 311150"/>
                <a:gd name="connsiteY1" fmla="*/ 155892 h 311150"/>
                <a:gd name="connsiteX2" fmla="*/ 155893 w 311150"/>
                <a:gd name="connsiteY2" fmla="*/ 4763 h 311150"/>
                <a:gd name="connsiteX3" fmla="*/ 307022 w 311150"/>
                <a:gd name="connsiteY3" fmla="*/ 155892 h 311150"/>
                <a:gd name="connsiteX4" fmla="*/ 155893 w 311150"/>
                <a:gd name="connsiteY4" fmla="*/ 307022 h 311150"/>
                <a:gd name="connsiteX5" fmla="*/ 155893 w 311150"/>
                <a:gd name="connsiteY5" fmla="*/ 6667 h 311150"/>
                <a:gd name="connsiteX6" fmla="*/ 6668 w 311150"/>
                <a:gd name="connsiteY6" fmla="*/ 155892 h 311150"/>
                <a:gd name="connsiteX7" fmla="*/ 155893 w 311150"/>
                <a:gd name="connsiteY7" fmla="*/ 305117 h 311150"/>
                <a:gd name="connsiteX8" fmla="*/ 305118 w 311150"/>
                <a:gd name="connsiteY8" fmla="*/ 155892 h 311150"/>
                <a:gd name="connsiteX9" fmla="*/ 155893 w 311150"/>
                <a:gd name="connsiteY9" fmla="*/ 6667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150" h="311150">
                  <a:moveTo>
                    <a:pt x="155893" y="307022"/>
                  </a:moveTo>
                  <a:cubicBezTo>
                    <a:pt x="72707" y="307022"/>
                    <a:pt x="4763" y="239078"/>
                    <a:pt x="4763" y="155892"/>
                  </a:cubicBezTo>
                  <a:cubicBezTo>
                    <a:pt x="4763" y="72708"/>
                    <a:pt x="72707" y="4763"/>
                    <a:pt x="155893" y="4763"/>
                  </a:cubicBezTo>
                  <a:cubicBezTo>
                    <a:pt x="239078" y="4763"/>
                    <a:pt x="307022" y="72708"/>
                    <a:pt x="307022" y="155892"/>
                  </a:cubicBezTo>
                  <a:cubicBezTo>
                    <a:pt x="307022" y="239078"/>
                    <a:pt x="239078" y="307022"/>
                    <a:pt x="155893" y="307022"/>
                  </a:cubicBezTo>
                  <a:close/>
                  <a:moveTo>
                    <a:pt x="155893" y="6667"/>
                  </a:moveTo>
                  <a:cubicBezTo>
                    <a:pt x="73343" y="6667"/>
                    <a:pt x="6668" y="73342"/>
                    <a:pt x="6668" y="155892"/>
                  </a:cubicBezTo>
                  <a:cubicBezTo>
                    <a:pt x="6668" y="238442"/>
                    <a:pt x="73343" y="305117"/>
                    <a:pt x="155893" y="305117"/>
                  </a:cubicBezTo>
                  <a:cubicBezTo>
                    <a:pt x="238443" y="305117"/>
                    <a:pt x="305118" y="238442"/>
                    <a:pt x="305118" y="155892"/>
                  </a:cubicBezTo>
                  <a:cubicBezTo>
                    <a:pt x="305118" y="73978"/>
                    <a:pt x="237807" y="6667"/>
                    <a:pt x="155893" y="6667"/>
                  </a:cubicBezTo>
                  <a:close/>
                </a:path>
              </a:pathLst>
            </a:custGeom>
            <a:solidFill>
              <a:srgbClr val="B3B3B3"/>
            </a:solidFill>
            <a:ln w="9525" cap="flat">
              <a:noFill/>
              <a:prstDash val="solid"/>
              <a:miter/>
            </a:ln>
          </p:spPr>
          <p:txBody>
            <a:bodyPr rtlCol="0" anchor="ctr"/>
            <a:lstStyle/>
            <a:p>
              <a:endParaRPr lang="zh-CN" altLang="en-US"/>
            </a:p>
          </p:txBody>
        </p:sp>
        <p:sp>
          <p:nvSpPr>
            <p:cNvPr id="334" name="任意多边形: 形状 333">
              <a:extLst>
                <a:ext uri="{FF2B5EF4-FFF2-40B4-BE49-F238E27FC236}">
                  <a16:creationId xmlns:a16="http://schemas.microsoft.com/office/drawing/2014/main" id="{D013C790-5949-4667-A65D-663D0320C481}"/>
                </a:ext>
              </a:extLst>
            </p:cNvPr>
            <p:cNvSpPr/>
            <p:nvPr/>
          </p:nvSpPr>
          <p:spPr>
            <a:xfrm>
              <a:off x="6706076" y="5468303"/>
              <a:ext cx="273050" cy="279400"/>
            </a:xfrm>
            <a:custGeom>
              <a:avLst/>
              <a:gdLst>
                <a:gd name="connsiteX0" fmla="*/ 50959 w 273050"/>
                <a:gd name="connsiteY0" fmla="*/ 275272 h 279400"/>
                <a:gd name="connsiteX1" fmla="*/ 50959 w 273050"/>
                <a:gd name="connsiteY1" fmla="*/ 51117 h 279400"/>
                <a:gd name="connsiteX2" fmla="*/ 162718 w 273050"/>
                <a:gd name="connsiteY2" fmla="*/ 4763 h 279400"/>
                <a:gd name="connsiteX3" fmla="*/ 274479 w 273050"/>
                <a:gd name="connsiteY3" fmla="*/ 51117 h 279400"/>
                <a:gd name="connsiteX4" fmla="*/ 263049 w 273050"/>
                <a:gd name="connsiteY4" fmla="*/ 62547 h 279400"/>
                <a:gd name="connsiteX5" fmla="*/ 162718 w 273050"/>
                <a:gd name="connsiteY5" fmla="*/ 20638 h 279400"/>
                <a:gd name="connsiteX6" fmla="*/ 62389 w 273050"/>
                <a:gd name="connsiteY6" fmla="*/ 62547 h 279400"/>
                <a:gd name="connsiteX7" fmla="*/ 62389 w 273050"/>
                <a:gd name="connsiteY7" fmla="*/ 263207 h 279400"/>
                <a:gd name="connsiteX8" fmla="*/ 50959 w 273050"/>
                <a:gd name="connsiteY8" fmla="*/ 275272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50" h="279400">
                  <a:moveTo>
                    <a:pt x="50959" y="275272"/>
                  </a:moveTo>
                  <a:cubicBezTo>
                    <a:pt x="-10636" y="213677"/>
                    <a:pt x="-10636" y="113347"/>
                    <a:pt x="50959" y="51117"/>
                  </a:cubicBezTo>
                  <a:cubicBezTo>
                    <a:pt x="80804" y="21272"/>
                    <a:pt x="120809" y="4763"/>
                    <a:pt x="162718" y="4763"/>
                  </a:cubicBezTo>
                  <a:cubicBezTo>
                    <a:pt x="205264" y="4763"/>
                    <a:pt x="244634" y="21272"/>
                    <a:pt x="274479" y="51117"/>
                  </a:cubicBezTo>
                  <a:lnTo>
                    <a:pt x="263049" y="62547"/>
                  </a:lnTo>
                  <a:cubicBezTo>
                    <a:pt x="236379" y="35877"/>
                    <a:pt x="200818" y="20638"/>
                    <a:pt x="162718" y="20638"/>
                  </a:cubicBezTo>
                  <a:cubicBezTo>
                    <a:pt x="124618" y="20638"/>
                    <a:pt x="89059" y="35242"/>
                    <a:pt x="62389" y="62547"/>
                  </a:cubicBezTo>
                  <a:cubicBezTo>
                    <a:pt x="7143" y="117792"/>
                    <a:pt x="7143" y="207963"/>
                    <a:pt x="62389" y="263207"/>
                  </a:cubicBezTo>
                  <a:lnTo>
                    <a:pt x="50959" y="275272"/>
                  </a:lnTo>
                  <a:close/>
                </a:path>
              </a:pathLst>
            </a:custGeom>
            <a:solidFill>
              <a:srgbClr val="808080"/>
            </a:solidFill>
            <a:ln w="9525" cap="flat">
              <a:noFill/>
              <a:prstDash val="solid"/>
              <a:miter/>
            </a:ln>
          </p:spPr>
          <p:txBody>
            <a:bodyPr rtlCol="0" anchor="ctr"/>
            <a:lstStyle/>
            <a:p>
              <a:endParaRPr lang="zh-CN" altLang="en-US"/>
            </a:p>
          </p:txBody>
        </p:sp>
      </p:grpSp>
      <p:sp>
        <p:nvSpPr>
          <p:cNvPr id="335" name="右圈点">
            <a:extLst>
              <a:ext uri="{FF2B5EF4-FFF2-40B4-BE49-F238E27FC236}">
                <a16:creationId xmlns:a16="http://schemas.microsoft.com/office/drawing/2014/main" id="{2434247A-C8B1-4F2B-AF43-392F91E521DF}"/>
              </a:ext>
            </a:extLst>
          </p:cNvPr>
          <p:cNvSpPr/>
          <p:nvPr/>
        </p:nvSpPr>
        <p:spPr>
          <a:xfrm>
            <a:off x="11526838" y="6319888"/>
            <a:ext cx="25400" cy="25400"/>
          </a:xfrm>
          <a:custGeom>
            <a:avLst/>
            <a:gdLst>
              <a:gd name="connsiteX0" fmla="*/ 25083 w 25400"/>
              <a:gd name="connsiteY0" fmla="*/ 14922 h 25400"/>
              <a:gd name="connsiteX1" fmla="*/ 14923 w 25400"/>
              <a:gd name="connsiteY1" fmla="*/ 25082 h 25400"/>
              <a:gd name="connsiteX2" fmla="*/ 4763 w 25400"/>
              <a:gd name="connsiteY2" fmla="*/ 14922 h 25400"/>
              <a:gd name="connsiteX3" fmla="*/ 14923 w 25400"/>
              <a:gd name="connsiteY3" fmla="*/ 4763 h 25400"/>
              <a:gd name="connsiteX4" fmla="*/ 25083 w 25400"/>
              <a:gd name="connsiteY4" fmla="*/ 14922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5083" y="14922"/>
                </a:moveTo>
                <a:cubicBezTo>
                  <a:pt x="25083" y="20534"/>
                  <a:pt x="20534" y="25082"/>
                  <a:pt x="14923" y="25082"/>
                </a:cubicBezTo>
                <a:cubicBezTo>
                  <a:pt x="9312" y="25082"/>
                  <a:pt x="4763" y="20533"/>
                  <a:pt x="4763" y="14922"/>
                </a:cubicBezTo>
                <a:cubicBezTo>
                  <a:pt x="4763" y="9311"/>
                  <a:pt x="9312" y="4763"/>
                  <a:pt x="14923" y="4763"/>
                </a:cubicBezTo>
                <a:cubicBezTo>
                  <a:pt x="20534" y="4763"/>
                  <a:pt x="25083" y="9312"/>
                  <a:pt x="25083" y="14922"/>
                </a:cubicBezTo>
                <a:close/>
              </a:path>
            </a:pathLst>
          </a:custGeom>
          <a:solidFill>
            <a:srgbClr val="B3B3B3"/>
          </a:solidFill>
          <a:ln w="9525" cap="flat">
            <a:noFill/>
            <a:prstDash val="solid"/>
            <a:miter/>
          </a:ln>
        </p:spPr>
        <p:txBody>
          <a:bodyPr rtlCol="0" anchor="ctr"/>
          <a:lstStyle/>
          <a:p>
            <a:endParaRPr lang="zh-CN" altLang="en-US"/>
          </a:p>
        </p:txBody>
      </p:sp>
      <p:grpSp>
        <p:nvGrpSpPr>
          <p:cNvPr id="10" name="右圈外1">
            <a:extLst>
              <a:ext uri="{FF2B5EF4-FFF2-40B4-BE49-F238E27FC236}">
                <a16:creationId xmlns:a16="http://schemas.microsoft.com/office/drawing/2014/main" id="{230A80D0-5C43-40FC-9713-5E46B05D46DA}"/>
              </a:ext>
            </a:extLst>
          </p:cNvPr>
          <p:cNvGrpSpPr/>
          <p:nvPr/>
        </p:nvGrpSpPr>
        <p:grpSpPr>
          <a:xfrm>
            <a:off x="11343640" y="6136690"/>
            <a:ext cx="393700" cy="393700"/>
            <a:chOff x="6671310" y="5433060"/>
            <a:chExt cx="393700" cy="393700"/>
          </a:xfrm>
        </p:grpSpPr>
        <p:sp>
          <p:nvSpPr>
            <p:cNvPr id="336" name="任意多边形: 形状 335">
              <a:extLst>
                <a:ext uri="{FF2B5EF4-FFF2-40B4-BE49-F238E27FC236}">
                  <a16:creationId xmlns:a16="http://schemas.microsoft.com/office/drawing/2014/main" id="{9CAE7463-46BC-4E71-9E8B-59D76AA0029F}"/>
                </a:ext>
              </a:extLst>
            </p:cNvPr>
            <p:cNvSpPr/>
            <p:nvPr/>
          </p:nvSpPr>
          <p:spPr>
            <a:xfrm>
              <a:off x="6678454" y="5440204"/>
              <a:ext cx="381000" cy="381000"/>
            </a:xfrm>
            <a:custGeom>
              <a:avLst/>
              <a:gdLst>
                <a:gd name="connsiteX0" fmla="*/ 379571 w 381000"/>
                <a:gd name="connsiteY0" fmla="*/ 190976 h 381000"/>
                <a:gd name="connsiteX1" fmla="*/ 190977 w 381000"/>
                <a:gd name="connsiteY1" fmla="*/ 379571 h 381000"/>
                <a:gd name="connsiteX2" fmla="*/ 2382 w 381000"/>
                <a:gd name="connsiteY2" fmla="*/ 190976 h 381000"/>
                <a:gd name="connsiteX3" fmla="*/ 190977 w 381000"/>
                <a:gd name="connsiteY3" fmla="*/ 2381 h 381000"/>
                <a:gd name="connsiteX4" fmla="*/ 379571 w 381000"/>
                <a:gd name="connsiteY4" fmla="*/ 190976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379571" y="190976"/>
                  </a:moveTo>
                  <a:cubicBezTo>
                    <a:pt x="379571" y="295134"/>
                    <a:pt x="295135" y="379571"/>
                    <a:pt x="190977" y="379571"/>
                  </a:cubicBezTo>
                  <a:cubicBezTo>
                    <a:pt x="86819" y="379571"/>
                    <a:pt x="2382" y="295135"/>
                    <a:pt x="2382" y="190976"/>
                  </a:cubicBezTo>
                  <a:cubicBezTo>
                    <a:pt x="2382" y="86818"/>
                    <a:pt x="86819" y="2381"/>
                    <a:pt x="190977" y="2381"/>
                  </a:cubicBezTo>
                  <a:cubicBezTo>
                    <a:pt x="295135" y="2381"/>
                    <a:pt x="379571" y="86818"/>
                    <a:pt x="379571" y="190976"/>
                  </a:cubicBezTo>
                  <a:close/>
                </a:path>
              </a:pathLst>
            </a:custGeom>
            <a:noFill/>
            <a:ln w="4763" cap="flat">
              <a:solidFill>
                <a:srgbClr val="B3B3B3"/>
              </a:solidFill>
              <a:prstDash val="solid"/>
              <a:miter/>
            </a:ln>
          </p:spPr>
          <p:txBody>
            <a:bodyPr rtlCol="0" anchor="ctr"/>
            <a:lstStyle/>
            <a:p>
              <a:endParaRPr lang="zh-CN" altLang="en-US"/>
            </a:p>
          </p:txBody>
        </p:sp>
        <p:sp>
          <p:nvSpPr>
            <p:cNvPr id="337" name="任意多边形: 形状 336">
              <a:extLst>
                <a:ext uri="{FF2B5EF4-FFF2-40B4-BE49-F238E27FC236}">
                  <a16:creationId xmlns:a16="http://schemas.microsoft.com/office/drawing/2014/main" id="{8B02BAFA-C84F-4D1A-9B28-0CDF1D8226AC}"/>
                </a:ext>
              </a:extLst>
            </p:cNvPr>
            <p:cNvSpPr/>
            <p:nvPr/>
          </p:nvSpPr>
          <p:spPr>
            <a:xfrm>
              <a:off x="6671310" y="5433060"/>
              <a:ext cx="393700" cy="393700"/>
            </a:xfrm>
            <a:custGeom>
              <a:avLst/>
              <a:gdLst>
                <a:gd name="connsiteX0" fmla="*/ 198120 w 393700"/>
                <a:gd name="connsiteY0" fmla="*/ 9525 h 393700"/>
                <a:gd name="connsiteX1" fmla="*/ 386715 w 393700"/>
                <a:gd name="connsiteY1" fmla="*/ 198120 h 393700"/>
                <a:gd name="connsiteX2" fmla="*/ 198120 w 393700"/>
                <a:gd name="connsiteY2" fmla="*/ 386715 h 393700"/>
                <a:gd name="connsiteX3" fmla="*/ 9525 w 393700"/>
                <a:gd name="connsiteY3" fmla="*/ 198120 h 393700"/>
              </a:gdLst>
              <a:ahLst/>
              <a:cxnLst>
                <a:cxn ang="0">
                  <a:pos x="connsiteX0" y="connsiteY0"/>
                </a:cxn>
                <a:cxn ang="0">
                  <a:pos x="connsiteX1" y="connsiteY1"/>
                </a:cxn>
                <a:cxn ang="0">
                  <a:pos x="connsiteX2" y="connsiteY2"/>
                </a:cxn>
                <a:cxn ang="0">
                  <a:pos x="connsiteX3" y="connsiteY3"/>
                </a:cxn>
              </a:cxnLst>
              <a:rect l="l" t="t" r="r" b="b"/>
              <a:pathLst>
                <a:path w="393700" h="393700">
                  <a:moveTo>
                    <a:pt x="198120" y="9525"/>
                  </a:moveTo>
                  <a:cubicBezTo>
                    <a:pt x="302260" y="9525"/>
                    <a:pt x="386715" y="93980"/>
                    <a:pt x="386715" y="198120"/>
                  </a:cubicBezTo>
                  <a:cubicBezTo>
                    <a:pt x="386715" y="302260"/>
                    <a:pt x="302260" y="386715"/>
                    <a:pt x="198120" y="386715"/>
                  </a:cubicBezTo>
                  <a:cubicBezTo>
                    <a:pt x="93980" y="386715"/>
                    <a:pt x="9525" y="302260"/>
                    <a:pt x="9525" y="198120"/>
                  </a:cubicBezTo>
                </a:path>
              </a:pathLst>
            </a:custGeom>
            <a:noFill/>
            <a:ln w="19050" cap="flat">
              <a:solidFill>
                <a:srgbClr val="B3B3B3"/>
              </a:solidFill>
              <a:prstDash val="solid"/>
              <a:miter/>
            </a:ln>
          </p:spPr>
          <p:txBody>
            <a:bodyPr rtlCol="0" anchor="ctr"/>
            <a:lstStyle/>
            <a:p>
              <a:endParaRPr lang="zh-CN" altLang="en-US"/>
            </a:p>
          </p:txBody>
        </p:sp>
      </p:grpSp>
      <p:sp>
        <p:nvSpPr>
          <p:cNvPr id="461" name="文本框 460">
            <a:extLst>
              <a:ext uri="{FF2B5EF4-FFF2-40B4-BE49-F238E27FC236}">
                <a16:creationId xmlns:a16="http://schemas.microsoft.com/office/drawing/2014/main" id="{F9E0C77C-F266-4F6B-80A8-99F25324B215}"/>
              </a:ext>
            </a:extLst>
          </p:cNvPr>
          <p:cNvSpPr txBox="1"/>
          <p:nvPr/>
        </p:nvSpPr>
        <p:spPr>
          <a:xfrm>
            <a:off x="944021" y="1932672"/>
            <a:ext cx="3131868" cy="430887"/>
          </a:xfrm>
          <a:prstGeom prst="rect">
            <a:avLst/>
          </a:prstGeom>
          <a:noFill/>
        </p:spPr>
        <p:txBody>
          <a:bodyPr wrap="square">
            <a:spAutoFit/>
          </a:bodyPr>
          <a:lstStyle/>
          <a:p>
            <a:pPr algn="ctr"/>
            <a:r>
              <a:rPr lang="en-US" altLang="zh-CN" sz="2200" b="1" dirty="0">
                <a:solidFill>
                  <a:schemeClr val="bg1">
                    <a:lumMod val="95000"/>
                  </a:schemeClr>
                </a:solidFill>
              </a:rPr>
              <a:t>Removing punctuation</a:t>
            </a:r>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2E0A3E80-63F0-4E53-A47F-96D43D4FC19E}"/>
                  </a:ext>
                </a:extLst>
              </p:cNvPr>
              <p:cNvSpPr txBox="1"/>
              <p:nvPr/>
            </p:nvSpPr>
            <p:spPr>
              <a:xfrm>
                <a:off x="5526762" y="1298780"/>
                <a:ext cx="4285657" cy="1698670"/>
              </a:xfrm>
              <a:prstGeom prst="rect">
                <a:avLst/>
              </a:prstGeom>
              <a:noFill/>
            </p:spPr>
            <p:txBody>
              <a:bodyPr wrap="square" rtlCol="0">
                <a:spAutoFit/>
              </a:bodyPr>
              <a:lstStyle/>
              <a:p>
                <a:r>
                  <a:rPr lang="en-US" altLang="zh-CN" sz="2200" b="0" dirty="0"/>
                  <a:t>2 -- </a:t>
                </a:r>
                <a14:m>
                  <m:oMath xmlns:m="http://schemas.openxmlformats.org/officeDocument/2006/math">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i="1">
                                    <a:latin typeface="Cambria Math" panose="02040503050406030204" pitchFamily="18" charset="0"/>
                                  </a:rPr>
                                  <m:t>0</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i="1">
                                    <a:latin typeface="Cambria Math" panose="02040503050406030204" pitchFamily="18" charset="0"/>
                                  </a:rPr>
                                  <m:t>𝑛</m:t>
                                </m:r>
                              </m:sub>
                            </m:sSub>
                            <m:r>
                              <a:rPr lang="en-US" altLang="zh-CN" sz="2200" i="1">
                                <a:latin typeface="Cambria Math" panose="02040503050406030204" pitchFamily="18" charset="0"/>
                              </a:rPr>
                              <m:t>=</m:t>
                            </m:r>
                            <m:f>
                              <m:fPr>
                                <m:ctrlPr>
                                  <a:rPr lang="en-US" altLang="zh-CN" sz="2200" i="1" smtClean="0">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smtClean="0">
                                        <a:latin typeface="Cambria Math" panose="02040503050406030204" pitchFamily="18" charset="0"/>
                                      </a:rPr>
                                      <m:t>cos</m:t>
                                    </m:r>
                                  </m:fName>
                                  <m:e>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𝑛</m:t>
                                        </m:r>
                                        <m:r>
                                          <a:rPr lang="zh-CN" altLang="en-US" sz="2200" i="1" smtClean="0">
                                            <a:latin typeface="Cambria Math" panose="02040503050406030204" pitchFamily="18" charset="0"/>
                                          </a:rPr>
                                          <m:t>𝜋</m:t>
                                        </m:r>
                                      </m:num>
                                      <m:den>
                                        <m:r>
                                          <a:rPr lang="en-US" altLang="zh-CN" sz="2200" b="0" i="1" smtClean="0">
                                            <a:latin typeface="Cambria Math" panose="02040503050406030204" pitchFamily="18" charset="0"/>
                                          </a:rPr>
                                          <m:t>𝐿</m:t>
                                        </m:r>
                                      </m:den>
                                    </m:f>
                                    <m:r>
                                      <a:rPr lang="en-US" altLang="zh-CN" sz="2200" b="0" i="1" smtClean="0">
                                        <a:latin typeface="Cambria Math" panose="02040503050406030204" pitchFamily="18" charset="0"/>
                                      </a:rPr>
                                      <m:t>𝑡</m:t>
                                    </m:r>
                                  </m:e>
                                </m:func>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𝑛</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b="0" i="1" smtClean="0">
                                    <a:latin typeface="Cambria Math" panose="02040503050406030204" pitchFamily="18" charset="0"/>
                                  </a:rPr>
                                  <m:t>𝐿</m:t>
                                </m:r>
                              </m:den>
                            </m:f>
                            <m:nary>
                              <m:naryPr>
                                <m:ctrlPr>
                                  <a:rPr lang="en-US" altLang="zh-CN" sz="2200" i="1">
                                    <a:latin typeface="Cambria Math" panose="02040503050406030204" pitchFamily="18" charset="0"/>
                                  </a:rPr>
                                </m:ctrlPr>
                              </m:naryPr>
                              <m:sub>
                                <m:r>
                                  <m:rPr>
                                    <m:brk m:alnAt="23"/>
                                  </m:rPr>
                                  <a:rPr lang="en-US" altLang="zh-CN" sz="2200" i="1">
                                    <a:latin typeface="Cambria Math" panose="02040503050406030204" pitchFamily="18" charset="0"/>
                                  </a:rPr>
                                  <m:t>−</m:t>
                                </m:r>
                                <m:r>
                                  <a:rPr lang="en-US" altLang="zh-CN" sz="2200" b="0" i="1" smtClean="0">
                                    <a:latin typeface="Cambria Math" panose="02040503050406030204" pitchFamily="18" charset="0"/>
                                  </a:rPr>
                                  <m:t>𝐿</m:t>
                                </m:r>
                              </m:sub>
                              <m:sup>
                                <m:r>
                                  <a:rPr lang="en-US" altLang="zh-CN" sz="2200" b="0" i="1" smtClean="0">
                                    <a:latin typeface="Cambria Math" panose="02040503050406030204" pitchFamily="18" charset="0"/>
                                  </a:rPr>
                                  <m:t>𝐿</m:t>
                                </m:r>
                              </m:sup>
                              <m:e>
                                <m:r>
                                  <a:rPr lang="en-US" altLang="zh-CN" sz="2200" i="1">
                                    <a:latin typeface="Cambria Math" panose="02040503050406030204" pitchFamily="18" charset="0"/>
                                  </a:rPr>
                                  <m:t>𝑓</m:t>
                                </m:r>
                                <m:d>
                                  <m:dPr>
                                    <m:ctrlPr>
                                      <a:rPr lang="en-US" altLang="zh-CN" sz="2200" i="1">
                                        <a:latin typeface="Cambria Math" panose="02040503050406030204" pitchFamily="18" charset="0"/>
                                      </a:rPr>
                                    </m:ctrlPr>
                                  </m:dPr>
                                  <m:e>
                                    <m:r>
                                      <a:rPr lang="en-US" altLang="zh-CN" sz="2200" b="0" i="1" smtClean="0">
                                        <a:latin typeface="Cambria Math" panose="02040503050406030204" pitchFamily="18" charset="0"/>
                                      </a:rPr>
                                      <m:t>𝑡</m:t>
                                    </m:r>
                                  </m:e>
                                </m:d>
                                <m:r>
                                  <a:rPr lang="en-US" altLang="zh-CN" sz="2200" i="1">
                                    <a:latin typeface="Cambria Math" panose="02040503050406030204" pitchFamily="18" charset="0"/>
                                  </a:rPr>
                                  <m:t>∗</m:t>
                                </m:r>
                                <m:func>
                                  <m:funcPr>
                                    <m:ctrlPr>
                                      <a:rPr lang="en-US" altLang="zh-CN" sz="2200" i="1">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f>
                                      <m:fPr>
                                        <m:ctrlPr>
                                          <a:rPr lang="en-US" altLang="zh-CN" sz="2200" b="0" i="1" smtClean="0">
                                            <a:latin typeface="Cambria Math" panose="02040503050406030204" pitchFamily="18" charset="0"/>
                                          </a:rPr>
                                        </m:ctrlPr>
                                      </m:fPr>
                                      <m:num>
                                        <m:r>
                                          <a:rPr lang="en-US" altLang="zh-CN" sz="2200" i="1">
                                            <a:latin typeface="Cambria Math" panose="02040503050406030204" pitchFamily="18" charset="0"/>
                                          </a:rPr>
                                          <m:t>𝑛</m:t>
                                        </m:r>
                                        <m:r>
                                          <a:rPr lang="zh-CN" altLang="en-US" sz="2200" i="1" smtClean="0">
                                            <a:latin typeface="Cambria Math" panose="02040503050406030204" pitchFamily="18" charset="0"/>
                                          </a:rPr>
                                          <m:t>𝜋</m:t>
                                        </m:r>
                                      </m:num>
                                      <m:den>
                                        <m:r>
                                          <a:rPr lang="en-US" altLang="zh-CN" sz="2200" b="0" i="1" smtClean="0">
                                            <a:latin typeface="Cambria Math" panose="02040503050406030204" pitchFamily="18" charset="0"/>
                                          </a:rPr>
                                          <m:t>𝐿</m:t>
                                        </m:r>
                                      </m:den>
                                    </m:f>
                                    <m:r>
                                      <a:rPr lang="en-US" altLang="zh-CN" sz="2200" b="0" i="1" smtClean="0">
                                        <a:latin typeface="Cambria Math" panose="02040503050406030204" pitchFamily="18" charset="0"/>
                                      </a:rPr>
                                      <m:t>𝑡</m:t>
                                    </m:r>
                                  </m:e>
                                </m:func>
                                <m:r>
                                  <a:rPr lang="en-US" altLang="zh-CN" sz="2200" i="1">
                                    <a:latin typeface="Cambria Math" panose="02040503050406030204" pitchFamily="18" charset="0"/>
                                  </a:rPr>
                                  <m:t> </m:t>
                                </m:r>
                                <m:r>
                                  <a:rPr lang="en-US" altLang="zh-CN" sz="2200" i="1">
                                    <a:latin typeface="Cambria Math" panose="02040503050406030204" pitchFamily="18" charset="0"/>
                                  </a:rPr>
                                  <m:t>𝑑𝑡</m:t>
                                </m:r>
                              </m:e>
                            </m:nary>
                          </m:e>
                        </m:eqArr>
                      </m:e>
                    </m:d>
                  </m:oMath>
                </a14:m>
                <a:endParaRPr lang="en-US" altLang="zh-CN" sz="2200" b="0" i="1" dirty="0">
                  <a:latin typeface="Cambria Math" panose="02040503050406030204" pitchFamily="18" charset="0"/>
                </a:endParaRPr>
              </a:p>
            </p:txBody>
          </p:sp>
        </mc:Choice>
        <mc:Fallback xmlns="">
          <p:sp>
            <p:nvSpPr>
              <p:cNvPr id="74" name="文本框 73">
                <a:extLst>
                  <a:ext uri="{FF2B5EF4-FFF2-40B4-BE49-F238E27FC236}">
                    <a16:creationId xmlns:a16="http://schemas.microsoft.com/office/drawing/2014/main" id="{2E0A3E80-63F0-4E53-A47F-96D43D4FC19E}"/>
                  </a:ext>
                </a:extLst>
              </p:cNvPr>
              <p:cNvSpPr txBox="1">
                <a:spLocks noRot="1" noChangeAspect="1" noMove="1" noResize="1" noEditPoints="1" noAdjustHandles="1" noChangeArrowheads="1" noChangeShapeType="1" noTextEdit="1"/>
              </p:cNvSpPr>
              <p:nvPr/>
            </p:nvSpPr>
            <p:spPr>
              <a:xfrm>
                <a:off x="5526762" y="1298780"/>
                <a:ext cx="4285657" cy="1698670"/>
              </a:xfrm>
              <a:prstGeom prst="rect">
                <a:avLst/>
              </a:prstGeom>
              <a:blipFill>
                <a:blip r:embed="rId4"/>
                <a:stretch>
                  <a:fillRect l="-1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4069E8D7-4033-40F3-BCF0-C06F70994597}"/>
                  </a:ext>
                </a:extLst>
              </p:cNvPr>
              <p:cNvSpPr txBox="1"/>
              <p:nvPr/>
            </p:nvSpPr>
            <p:spPr>
              <a:xfrm>
                <a:off x="977263" y="3658859"/>
                <a:ext cx="9134413" cy="917431"/>
              </a:xfrm>
              <a:prstGeom prst="rect">
                <a:avLst/>
              </a:prstGeom>
              <a:noFill/>
            </p:spPr>
            <p:txBody>
              <a:bodyPr wrap="square" rtlCol="0">
                <a:spAutoFit/>
              </a:bodyPr>
              <a:lstStyle/>
              <a:p>
                <a:r>
                  <a:rPr lang="en-US" altLang="zh-CN" sz="2300" dirty="0">
                    <a:latin typeface="Microsoft YaHei UI" panose="020B0503020204020204" pitchFamily="34" charset="-122"/>
                    <a:ea typeface="Microsoft YaHei UI" panose="020B0503020204020204" pitchFamily="34" charset="-122"/>
                  </a:rPr>
                  <a:t>Combine 1 and 2, we got: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𝑪</m:t>
                        </m:r>
                      </m:e>
                      <m:sub>
                        <m:r>
                          <a:rPr lang="en-US" altLang="zh-CN" sz="2400" b="1" i="1" smtClean="0">
                            <a:latin typeface="Cambria Math" panose="02040503050406030204" pitchFamily="18" charset="0"/>
                          </a:rPr>
                          <m:t>𝒏</m:t>
                        </m:r>
                      </m:sub>
                    </m:sSub>
                    <m:r>
                      <a:rPr lang="en-US" altLang="zh-CN" sz="2400" b="1" i="1">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𝑻</m:t>
                        </m:r>
                      </m:den>
                    </m:f>
                    <m:nary>
                      <m:naryPr>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m:rPr>
                                <m:brk m:alnAt="23"/>
                              </m:rPr>
                              <a:rPr lang="en-US" altLang="zh-CN" sz="2400" b="1" i="1" smtClean="0">
                                <a:latin typeface="Cambria Math" panose="02040503050406030204" pitchFamily="18" charset="0"/>
                              </a:rPr>
                              <m:t>𝑻</m:t>
                            </m:r>
                          </m:num>
                          <m:den>
                            <m:r>
                              <m:rPr>
                                <m:brk m:alnAt="23"/>
                              </m:rPr>
                              <a:rPr lang="en-US" altLang="zh-CN" sz="2400" b="1" i="1" smtClean="0">
                                <a:latin typeface="Cambria Math" panose="02040503050406030204" pitchFamily="18" charset="0"/>
                              </a:rPr>
                              <m:t>𝟐</m:t>
                            </m:r>
                          </m:den>
                        </m:f>
                      </m:sub>
                      <m:sup>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𝑻</m:t>
                            </m:r>
                          </m:num>
                          <m:den>
                            <m:r>
                              <a:rPr lang="en-US" altLang="zh-CN" sz="2400" b="1" i="1" smtClean="0">
                                <a:latin typeface="Cambria Math" panose="02040503050406030204" pitchFamily="18" charset="0"/>
                              </a:rPr>
                              <m:t>𝟐</m:t>
                            </m:r>
                          </m:den>
                        </m:f>
                      </m:sup>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𝒊𝒏𝒘𝒕</m:t>
                            </m:r>
                          </m:sup>
                        </m:sSup>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𝒅𝒕</m:t>
                        </m:r>
                      </m:e>
                    </m:nary>
                  </m:oMath>
                </a14:m>
                <a:endParaRPr lang="zh-CN" altLang="en-US" sz="2400" b="1" dirty="0"/>
              </a:p>
            </p:txBody>
          </p:sp>
        </mc:Choice>
        <mc:Fallback xmlns="">
          <p:sp>
            <p:nvSpPr>
              <p:cNvPr id="76" name="文本框 75">
                <a:extLst>
                  <a:ext uri="{FF2B5EF4-FFF2-40B4-BE49-F238E27FC236}">
                    <a16:creationId xmlns:a16="http://schemas.microsoft.com/office/drawing/2014/main" id="{4069E8D7-4033-40F3-BCF0-C06F70994597}"/>
                  </a:ext>
                </a:extLst>
              </p:cNvPr>
              <p:cNvSpPr txBox="1">
                <a:spLocks noRot="1" noChangeAspect="1" noMove="1" noResize="1" noEditPoints="1" noAdjustHandles="1" noChangeArrowheads="1" noChangeShapeType="1" noTextEdit="1"/>
              </p:cNvSpPr>
              <p:nvPr/>
            </p:nvSpPr>
            <p:spPr>
              <a:xfrm>
                <a:off x="977263" y="3658859"/>
                <a:ext cx="9134413" cy="917431"/>
              </a:xfrm>
              <a:prstGeom prst="rect">
                <a:avLst/>
              </a:prstGeom>
              <a:blipFill>
                <a:blip r:embed="rId5"/>
                <a:stretch>
                  <a:fillRect l="-934"/>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372CC1BC-4ED0-46B0-BF3C-20EFFC80D5E4}"/>
              </a:ext>
            </a:extLst>
          </p:cNvPr>
          <p:cNvSpPr txBox="1"/>
          <p:nvPr/>
        </p:nvSpPr>
        <p:spPr>
          <a:xfrm>
            <a:off x="962382" y="4526510"/>
            <a:ext cx="8770427" cy="446276"/>
          </a:xfrm>
          <a:prstGeom prst="rect">
            <a:avLst/>
          </a:prstGeom>
          <a:noFill/>
        </p:spPr>
        <p:txBody>
          <a:bodyPr wrap="square" rtlCol="0">
            <a:spAutoFit/>
          </a:bodyPr>
          <a:lstStyle/>
          <a:p>
            <a:pPr algn="just"/>
            <a:r>
              <a:rPr lang="en-US" altLang="zh-CN" sz="2300" b="1" dirty="0">
                <a:solidFill>
                  <a:srgbClr val="2B77C5"/>
                </a:solidFill>
                <a:latin typeface="Microsoft YaHei UI" panose="020B0503020204020204" pitchFamily="34" charset="-122"/>
                <a:ea typeface="Microsoft YaHei UI" panose="020B0503020204020204" pitchFamily="34" charset="-122"/>
              </a:rPr>
              <a:t>And then, the Fourier Series of Complex</a:t>
            </a:r>
            <a:r>
              <a:rPr lang="en-US" altLang="zh-CN" sz="2300" b="1" dirty="0">
                <a:solidFill>
                  <a:srgbClr val="999999"/>
                </a:solidFill>
                <a:latin typeface="Microsoft YaHei UI" panose="020B0503020204020204" pitchFamily="34" charset="-122"/>
                <a:ea typeface="Microsoft YaHei UI" panose="020B0503020204020204" pitchFamily="34" charset="-122"/>
              </a:rPr>
              <a:t> </a:t>
            </a:r>
            <a:r>
              <a:rPr lang="en-US" altLang="zh-CN" sz="2300" b="1" dirty="0">
                <a:solidFill>
                  <a:schemeClr val="accent1"/>
                </a:solidFill>
                <a:latin typeface="Microsoft YaHei UI" panose="020B0503020204020204" pitchFamily="34" charset="-122"/>
                <a:ea typeface="Microsoft YaHei UI" panose="020B0503020204020204" pitchFamily="34" charset="-122"/>
              </a:rPr>
              <a:t>function is</a:t>
            </a:r>
            <a:r>
              <a:rPr lang="en-US" altLang="zh-CN" sz="2300" b="1" dirty="0">
                <a:solidFill>
                  <a:srgbClr val="2B77C5"/>
                </a:solidFill>
                <a:latin typeface="Microsoft YaHei UI" panose="020B0503020204020204" pitchFamily="34" charset="-122"/>
                <a:ea typeface="Microsoft YaHei UI" panose="020B0503020204020204" pitchFamily="34" charset="-122"/>
              </a:rPr>
              <a:t>:</a:t>
            </a:r>
            <a:endParaRPr lang="zh-CN" altLang="en-US" sz="2300" b="1" dirty="0">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CFA4A3D4-1547-45F2-8F3C-F10AC1263314}"/>
                  </a:ext>
                </a:extLst>
              </p:cNvPr>
              <p:cNvSpPr txBox="1"/>
              <p:nvPr/>
            </p:nvSpPr>
            <p:spPr>
              <a:xfrm>
                <a:off x="2359659" y="5198869"/>
                <a:ext cx="7373150" cy="10826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b="1" i="1" smtClean="0">
                          <a:latin typeface="Cambria Math" panose="02040503050406030204" pitchFamily="18" charset="0"/>
                        </a:rPr>
                        <m:t>𝒇</m:t>
                      </m:r>
                      <m:d>
                        <m:dPr>
                          <m:ctrlPr>
                            <a:rPr lang="en-US" altLang="zh-CN" sz="2200" b="1" i="1" smtClean="0">
                              <a:latin typeface="Cambria Math" panose="02040503050406030204" pitchFamily="18" charset="0"/>
                            </a:rPr>
                          </m:ctrlPr>
                        </m:dPr>
                        <m:e>
                          <m:r>
                            <a:rPr lang="en-US" altLang="zh-CN" sz="2200" b="1" i="1" smtClean="0">
                              <a:latin typeface="Cambria Math" panose="02040503050406030204" pitchFamily="18" charset="0"/>
                            </a:rPr>
                            <m:t>𝒕</m:t>
                          </m:r>
                        </m:e>
                      </m:d>
                      <m:r>
                        <a:rPr lang="en-US" altLang="zh-CN" sz="2200" b="1" i="1">
                          <a:latin typeface="Cambria Math" panose="02040503050406030204" pitchFamily="18" charset="0"/>
                        </a:rPr>
                        <m:t>=</m:t>
                      </m:r>
                      <m:nary>
                        <m:naryPr>
                          <m:chr m:val="∑"/>
                          <m:ctrlPr>
                            <a:rPr lang="en-US" altLang="zh-CN" sz="2200" b="1" i="1" smtClean="0">
                              <a:latin typeface="Cambria Math" panose="02040503050406030204" pitchFamily="18" charset="0"/>
                            </a:rPr>
                          </m:ctrlPr>
                        </m:naryPr>
                        <m:sub>
                          <m:r>
                            <m:rPr>
                              <m:brk m:alnAt="23"/>
                            </m:rPr>
                            <a:rPr lang="en-US" altLang="zh-CN" sz="2200" b="1" i="1" smtClean="0">
                              <a:latin typeface="Cambria Math" panose="02040503050406030204" pitchFamily="18" charset="0"/>
                            </a:rPr>
                            <m:t>−</m:t>
                          </m:r>
                          <m:r>
                            <a:rPr lang="en-US" altLang="zh-CN" sz="2200" b="1" i="1" smtClean="0">
                              <a:latin typeface="Cambria Math" panose="02040503050406030204" pitchFamily="18" charset="0"/>
                              <a:ea typeface="Cambria Math" panose="02040503050406030204" pitchFamily="18" charset="0"/>
                            </a:rPr>
                            <m:t>∞</m:t>
                          </m:r>
                        </m:sub>
                        <m:sup>
                          <m:r>
                            <a:rPr lang="en-US" altLang="zh-CN" sz="2200" b="1" i="1" smtClean="0">
                              <a:latin typeface="Cambria Math" panose="02040503050406030204" pitchFamily="18" charset="0"/>
                              <a:ea typeface="Cambria Math" panose="02040503050406030204" pitchFamily="18" charset="0"/>
                            </a:rPr>
                            <m:t>∞</m:t>
                          </m:r>
                        </m:sup>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𝑪</m:t>
                              </m:r>
                            </m:e>
                            <m:sub>
                              <m:r>
                                <a:rPr lang="en-US" altLang="zh-CN" sz="2200" b="1" i="1" smtClean="0">
                                  <a:latin typeface="Cambria Math" panose="02040503050406030204" pitchFamily="18" charset="0"/>
                                </a:rPr>
                                <m:t>𝒏</m:t>
                              </m:r>
                            </m:sub>
                          </m:sSub>
                          <m:r>
                            <a:rPr lang="en-US" altLang="zh-CN" sz="2200" b="1" i="1" smtClean="0">
                              <a:latin typeface="Cambria Math" panose="02040503050406030204" pitchFamily="18" charset="0"/>
                            </a:rPr>
                            <m:t> </m:t>
                          </m:r>
                          <m:sSup>
                            <m:sSupPr>
                              <m:ctrlPr>
                                <a:rPr lang="en-US" altLang="zh-CN" sz="2200" b="1" i="1" smtClean="0">
                                  <a:latin typeface="Cambria Math" panose="02040503050406030204" pitchFamily="18" charset="0"/>
                                </a:rPr>
                              </m:ctrlPr>
                            </m:sSupPr>
                            <m:e>
                              <m:r>
                                <a:rPr lang="en-US" altLang="zh-CN" sz="2200" b="1" i="1" smtClean="0">
                                  <a:latin typeface="Cambria Math" panose="02040503050406030204" pitchFamily="18" charset="0"/>
                                </a:rPr>
                                <m:t>𝒆</m:t>
                              </m:r>
                            </m:e>
                            <m:sup>
                              <m:r>
                                <a:rPr lang="en-US" altLang="zh-CN" sz="2200" b="1" i="1" smtClean="0">
                                  <a:latin typeface="Cambria Math" panose="02040503050406030204" pitchFamily="18" charset="0"/>
                                </a:rPr>
                                <m:t>𝒊𝒏𝒘𝒕</m:t>
                              </m:r>
                            </m:sup>
                          </m:sSup>
                        </m:e>
                      </m:nary>
                      <m:r>
                        <a:rPr lang="en-US" altLang="zh-CN" sz="2200" b="1" i="1" smtClean="0">
                          <a:latin typeface="Cambria Math" panose="02040503050406030204" pitchFamily="18" charset="0"/>
                        </a:rPr>
                        <m:t>=</m:t>
                      </m:r>
                      <m:nary>
                        <m:naryPr>
                          <m:chr m:val="∑"/>
                          <m:ctrlPr>
                            <a:rPr lang="en-US" altLang="zh-CN" sz="2200" b="1" i="1" smtClean="0">
                              <a:latin typeface="Cambria Math" panose="02040503050406030204" pitchFamily="18" charset="0"/>
                            </a:rPr>
                          </m:ctrlPr>
                        </m:naryPr>
                        <m:sub>
                          <m:r>
                            <m:rPr>
                              <m:brk m:alnAt="23"/>
                            </m:rPr>
                            <a:rPr lang="en-US" altLang="zh-CN" sz="2200" b="1" i="1" smtClean="0">
                              <a:latin typeface="Cambria Math" panose="02040503050406030204" pitchFamily="18" charset="0"/>
                            </a:rPr>
                            <m:t>−</m:t>
                          </m:r>
                          <m:r>
                            <a:rPr lang="en-US" altLang="zh-CN" sz="2200" b="1" i="1" smtClean="0">
                              <a:latin typeface="Cambria Math" panose="02040503050406030204" pitchFamily="18" charset="0"/>
                              <a:ea typeface="Cambria Math" panose="02040503050406030204" pitchFamily="18" charset="0"/>
                            </a:rPr>
                            <m:t>∞</m:t>
                          </m:r>
                        </m:sub>
                        <m:sup>
                          <m:r>
                            <a:rPr lang="en-US" altLang="zh-CN" sz="2200" b="1" i="1" smtClean="0">
                              <a:latin typeface="Cambria Math" panose="02040503050406030204" pitchFamily="18" charset="0"/>
                              <a:ea typeface="Cambria Math" panose="02040503050406030204" pitchFamily="18" charset="0"/>
                            </a:rPr>
                            <m:t>∞</m:t>
                          </m:r>
                        </m:sup>
                        <m:e>
                          <m:r>
                            <a:rPr lang="en-US" altLang="zh-CN" sz="2200" b="1" i="1" smtClean="0">
                              <a:latin typeface="Cambria Math" panose="02040503050406030204" pitchFamily="18" charset="0"/>
                              <a:ea typeface="Cambria Math" panose="02040503050406030204" pitchFamily="18" charset="0"/>
                            </a:rPr>
                            <m:t>(</m:t>
                          </m:r>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𝟏</m:t>
                              </m:r>
                            </m:num>
                            <m:den>
                              <m:r>
                                <a:rPr lang="en-US" altLang="zh-CN" sz="2200" b="1" i="1" smtClean="0">
                                  <a:latin typeface="Cambria Math" panose="02040503050406030204" pitchFamily="18" charset="0"/>
                                </a:rPr>
                                <m:t>𝑻</m:t>
                              </m:r>
                            </m:den>
                          </m:f>
                          <m:nary>
                            <m:naryPr>
                              <m:ctrlPr>
                                <a:rPr lang="en-US" altLang="zh-CN" sz="2200" b="1" i="1" smtClean="0">
                                  <a:latin typeface="Cambria Math" panose="02040503050406030204" pitchFamily="18" charset="0"/>
                                </a:rPr>
                              </m:ctrlPr>
                            </m:naryPr>
                            <m:sub>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𝑻</m:t>
                                  </m:r>
                                </m:num>
                                <m:den>
                                  <m:r>
                                    <a:rPr lang="en-US" altLang="zh-CN" sz="2200" b="1" i="1" smtClean="0">
                                      <a:latin typeface="Cambria Math" panose="02040503050406030204" pitchFamily="18" charset="0"/>
                                    </a:rPr>
                                    <m:t>𝟐</m:t>
                                  </m:r>
                                </m:den>
                              </m:f>
                            </m:sub>
                            <m:sup>
                              <m:f>
                                <m:fPr>
                                  <m:ctrlPr>
                                    <a:rPr lang="en-US" altLang="zh-CN" sz="2200" b="1" i="1" smtClean="0">
                                      <a:latin typeface="Cambria Math" panose="02040503050406030204" pitchFamily="18" charset="0"/>
                                    </a:rPr>
                                  </m:ctrlPr>
                                </m:fPr>
                                <m:num>
                                  <m:r>
                                    <a:rPr lang="en-US" altLang="zh-CN" sz="2200" b="1" i="1" smtClean="0">
                                      <a:latin typeface="Cambria Math" panose="02040503050406030204" pitchFamily="18" charset="0"/>
                                    </a:rPr>
                                    <m:t>𝑻</m:t>
                                  </m:r>
                                </m:num>
                                <m:den>
                                  <m:r>
                                    <a:rPr lang="en-US" altLang="zh-CN" sz="2200" b="1" i="1" smtClean="0">
                                      <a:latin typeface="Cambria Math" panose="02040503050406030204" pitchFamily="18" charset="0"/>
                                    </a:rPr>
                                    <m:t>𝟐</m:t>
                                  </m:r>
                                </m:den>
                              </m:f>
                            </m:sup>
                            <m:e>
                              <m:r>
                                <a:rPr lang="en-US" altLang="zh-CN" sz="2200" b="1" i="1" smtClean="0">
                                  <a:latin typeface="Cambria Math" panose="02040503050406030204" pitchFamily="18" charset="0"/>
                                </a:rPr>
                                <m:t>𝒇</m:t>
                              </m:r>
                              <m:d>
                                <m:dPr>
                                  <m:ctrlPr>
                                    <a:rPr lang="en-US" altLang="zh-CN" sz="2200" b="1" i="1" smtClean="0">
                                      <a:latin typeface="Cambria Math" panose="02040503050406030204" pitchFamily="18" charset="0"/>
                                    </a:rPr>
                                  </m:ctrlPr>
                                </m:dPr>
                                <m:e>
                                  <m:r>
                                    <a:rPr lang="en-US" altLang="zh-CN" sz="2200" b="1" i="1" smtClean="0">
                                      <a:latin typeface="Cambria Math" panose="02040503050406030204" pitchFamily="18" charset="0"/>
                                    </a:rPr>
                                    <m:t>𝒕</m:t>
                                  </m:r>
                                </m:e>
                              </m:d>
                              <m:sSup>
                                <m:sSupPr>
                                  <m:ctrlPr>
                                    <a:rPr lang="en-US" altLang="zh-CN" sz="2200" b="1" i="1" smtClean="0">
                                      <a:latin typeface="Cambria Math" panose="02040503050406030204" pitchFamily="18" charset="0"/>
                                    </a:rPr>
                                  </m:ctrlPr>
                                </m:sSupPr>
                                <m:e>
                                  <m:r>
                                    <a:rPr lang="en-US" altLang="zh-CN" sz="2200" b="1" i="1" smtClean="0">
                                      <a:latin typeface="Cambria Math" panose="02040503050406030204" pitchFamily="18" charset="0"/>
                                    </a:rPr>
                                    <m:t>𝒆</m:t>
                                  </m:r>
                                </m:e>
                                <m:sup>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𝒊𝒏𝒘𝒕</m:t>
                                  </m:r>
                                </m:sup>
                              </m:sSup>
                              <m:r>
                                <a:rPr lang="en-US" altLang="zh-CN" sz="2200" b="1" i="1" smtClean="0">
                                  <a:latin typeface="Cambria Math" panose="02040503050406030204" pitchFamily="18" charset="0"/>
                                </a:rPr>
                                <m:t> </m:t>
                              </m:r>
                              <m:r>
                                <a:rPr lang="en-US" altLang="zh-CN" sz="2200" b="1" i="1" smtClean="0">
                                  <a:latin typeface="Cambria Math" panose="02040503050406030204" pitchFamily="18" charset="0"/>
                                </a:rPr>
                                <m:t>𝒅𝒕</m:t>
                              </m:r>
                            </m:e>
                          </m:nary>
                          <m:r>
                            <a:rPr lang="en-US" altLang="zh-CN" sz="2200" b="1" i="1" smtClean="0">
                              <a:latin typeface="Cambria Math" panose="02040503050406030204" pitchFamily="18" charset="0"/>
                              <a:ea typeface="Cambria Math" panose="02040503050406030204" pitchFamily="18" charset="0"/>
                            </a:rPr>
                            <m:t>)</m:t>
                          </m:r>
                          <m:r>
                            <a:rPr lang="en-US" altLang="zh-CN" sz="2200" b="1" i="1" smtClean="0">
                              <a:latin typeface="Cambria Math" panose="02040503050406030204" pitchFamily="18" charset="0"/>
                            </a:rPr>
                            <m:t> </m:t>
                          </m:r>
                          <m:sSup>
                            <m:sSupPr>
                              <m:ctrlPr>
                                <a:rPr lang="en-US" altLang="zh-CN" sz="2200" b="1" i="1" smtClean="0">
                                  <a:latin typeface="Cambria Math" panose="02040503050406030204" pitchFamily="18" charset="0"/>
                                </a:rPr>
                              </m:ctrlPr>
                            </m:sSupPr>
                            <m:e>
                              <m:r>
                                <a:rPr lang="en-US" altLang="zh-CN" sz="2200" b="1" i="1" smtClean="0">
                                  <a:latin typeface="Cambria Math" panose="02040503050406030204" pitchFamily="18" charset="0"/>
                                </a:rPr>
                                <m:t>𝒆</m:t>
                              </m:r>
                            </m:e>
                            <m:sup>
                              <m:r>
                                <a:rPr lang="en-US" altLang="zh-CN" sz="2200" b="1" i="1" smtClean="0">
                                  <a:latin typeface="Cambria Math" panose="02040503050406030204" pitchFamily="18" charset="0"/>
                                </a:rPr>
                                <m:t>𝒊𝒏𝒘𝒕</m:t>
                              </m:r>
                            </m:sup>
                          </m:sSup>
                        </m:e>
                      </m:nary>
                    </m:oMath>
                  </m:oMathPara>
                </a14:m>
                <a:endParaRPr lang="zh-CN" altLang="en-US" sz="2200" b="1" dirty="0"/>
              </a:p>
            </p:txBody>
          </p:sp>
        </mc:Choice>
        <mc:Fallback xmlns="">
          <p:sp>
            <p:nvSpPr>
              <p:cNvPr id="80" name="文本框 79">
                <a:extLst>
                  <a:ext uri="{FF2B5EF4-FFF2-40B4-BE49-F238E27FC236}">
                    <a16:creationId xmlns:a16="http://schemas.microsoft.com/office/drawing/2014/main" id="{CFA4A3D4-1547-45F2-8F3C-F10AC1263314}"/>
                  </a:ext>
                </a:extLst>
              </p:cNvPr>
              <p:cNvSpPr txBox="1">
                <a:spLocks noRot="1" noChangeAspect="1" noMove="1" noResize="1" noEditPoints="1" noAdjustHandles="1" noChangeArrowheads="1" noChangeShapeType="1" noTextEdit="1"/>
              </p:cNvSpPr>
              <p:nvPr/>
            </p:nvSpPr>
            <p:spPr>
              <a:xfrm>
                <a:off x="2359659" y="5198869"/>
                <a:ext cx="7373150" cy="108266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E09892D-53ED-49C7-8AEB-60AE2B2BD3F6}"/>
                  </a:ext>
                </a:extLst>
              </p:cNvPr>
              <p:cNvSpPr txBox="1"/>
              <p:nvPr/>
            </p:nvSpPr>
            <p:spPr>
              <a:xfrm>
                <a:off x="333012" y="345372"/>
                <a:ext cx="10009429" cy="461665"/>
              </a:xfrm>
              <a:prstGeom prst="rect">
                <a:avLst/>
              </a:prstGeom>
              <a:noFill/>
            </p:spPr>
            <p:txBody>
              <a:bodyPr wrap="square" rtlCol="0">
                <a:spAutoFit/>
              </a:bodyPr>
              <a:lstStyle/>
              <a:p>
                <a:r>
                  <a:rPr lang="en-US" altLang="zh-CN" sz="2400" dirty="0">
                    <a:latin typeface="Arial Black" panose="020B0A04020102020204" pitchFamily="34" charset="0"/>
                  </a:rPr>
                  <a:t>Complex function </a:t>
                </a:r>
                <a14:m>
                  <m:oMath xmlns:m="http://schemas.openxmlformats.org/officeDocument/2006/math">
                    <m:r>
                      <a:rPr lang="en-US" altLang="zh-CN" sz="2400" b="0" i="1" smtClean="0">
                        <a:latin typeface="Cambria Math" panose="02040503050406030204" pitchFamily="18" charset="0"/>
                      </a:rPr>
                      <m:t>→</m:t>
                    </m:r>
                  </m:oMath>
                </a14:m>
                <a:r>
                  <a:rPr lang="en-US" altLang="zh-CN" sz="2400" dirty="0">
                    <a:latin typeface="Arial Black" panose="020B0A04020102020204" pitchFamily="34" charset="0"/>
                  </a:rPr>
                  <a:t> Fourier Series</a:t>
                </a:r>
              </a:p>
            </p:txBody>
          </p:sp>
        </mc:Choice>
        <mc:Fallback xmlns="">
          <p:sp>
            <p:nvSpPr>
              <p:cNvPr id="62" name="文本框 61">
                <a:extLst>
                  <a:ext uri="{FF2B5EF4-FFF2-40B4-BE49-F238E27FC236}">
                    <a16:creationId xmlns:a16="http://schemas.microsoft.com/office/drawing/2014/main" id="{0E09892D-53ED-49C7-8AEB-60AE2B2BD3F6}"/>
                  </a:ext>
                </a:extLst>
              </p:cNvPr>
              <p:cNvSpPr txBox="1">
                <a:spLocks noRot="1" noChangeAspect="1" noMove="1" noResize="1" noEditPoints="1" noAdjustHandles="1" noChangeArrowheads="1" noChangeShapeType="1" noTextEdit="1"/>
              </p:cNvSpPr>
              <p:nvPr/>
            </p:nvSpPr>
            <p:spPr>
              <a:xfrm>
                <a:off x="333012" y="345372"/>
                <a:ext cx="10009429" cy="461665"/>
              </a:xfrm>
              <a:prstGeom prst="rect">
                <a:avLst/>
              </a:prstGeom>
              <a:blipFill>
                <a:blip r:embed="rId7"/>
                <a:stretch>
                  <a:fillRect l="-974"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CC009928-AA3E-4730-9026-36ABB45ACAA9}"/>
                  </a:ext>
                </a:extLst>
              </p:cNvPr>
              <p:cNvSpPr txBox="1"/>
              <p:nvPr/>
            </p:nvSpPr>
            <p:spPr>
              <a:xfrm>
                <a:off x="1095852" y="1258471"/>
                <a:ext cx="3800457" cy="1680588"/>
              </a:xfrm>
              <a:prstGeom prst="rect">
                <a:avLst/>
              </a:prstGeom>
              <a:noFill/>
            </p:spPr>
            <p:txBody>
              <a:bodyPr wrap="square" rtlCol="0">
                <a:spAutoFit/>
              </a:bodyPr>
              <a:lstStyle/>
              <a:p>
                <a:r>
                  <a:rPr lang="en-US" altLang="zh-CN" sz="2200" b="0" dirty="0"/>
                  <a:t>1 --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𝐶</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d>
                      <m:dPr>
                        <m:begChr m:val="{"/>
                        <m:endChr m:val=""/>
                        <m:ctrlPr>
                          <a:rPr lang="en-US" altLang="zh-CN" sz="2200" b="0" i="1" smtClean="0">
                            <a:latin typeface="Cambria Math" panose="02040503050406030204" pitchFamily="18" charset="0"/>
                          </a:rPr>
                        </m:ctrlPr>
                      </m:dPr>
                      <m:e>
                        <m:eqArr>
                          <m:eqArrPr>
                            <m:ctrlPr>
                              <a:rPr lang="en-US" altLang="zh-CN" sz="2200" b="0" i="1" smtClean="0">
                                <a:latin typeface="Cambria Math" panose="02040503050406030204" pitchFamily="18" charset="0"/>
                              </a:rPr>
                            </m:ctrlPr>
                          </m:eqArrPr>
                          <m:e>
                            <m:f>
                              <m:fPr>
                                <m:ctrlPr>
                                  <a:rPr lang="en-US" altLang="zh-CN" sz="2200" b="0" i="1" smtClean="0">
                                    <a:latin typeface="Cambria Math" panose="02040503050406030204" pitchFamily="18" charset="0"/>
                                  </a:rPr>
                                </m:ctrlPr>
                              </m:fPr>
                              <m:num>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 </m:t>
                                    </m:r>
                                    <m:r>
                                      <a:rPr lang="en-US" altLang="zh-CN" sz="2200" i="1">
                                        <a:latin typeface="Cambria Math" panose="02040503050406030204" pitchFamily="18" charset="0"/>
                                      </a:rPr>
                                      <m:t>𝑎</m:t>
                                    </m:r>
                                  </m:e>
                                  <m:sub>
                                    <m:r>
                                      <a:rPr lang="en-US" altLang="zh-CN" sz="2200" b="0" i="1" smtClean="0">
                                        <a:latin typeface="Cambria Math" panose="02040503050406030204" pitchFamily="18" charset="0"/>
                                      </a:rPr>
                                      <m:t>0</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=0</m:t>
                            </m:r>
                          </m:e>
                          <m:e>
                            <m:f>
                              <m:fPr>
                                <m:ctrlPr>
                                  <a:rPr lang="en-US" altLang="zh-CN" sz="2200" b="0" i="1" smtClean="0">
                                    <a:latin typeface="Cambria Math" panose="02040503050406030204" pitchFamily="18" charset="0"/>
                                  </a:rPr>
                                </m:ctrlPr>
                              </m:fPr>
                              <m:num>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𝑎</m:t>
                                    </m:r>
                                  </m:e>
                                  <m:sub>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𝑛</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&gt;0</m:t>
                            </m:r>
                          </m:e>
                          <m:e>
                            <m:f>
                              <m:fPr>
                                <m:ctrlPr>
                                  <a:rPr lang="en-US" altLang="zh-CN" sz="2200" b="0" i="1" smtClean="0">
                                    <a:latin typeface="Cambria Math" panose="02040503050406030204" pitchFamily="18" charset="0"/>
                                  </a:rPr>
                                </m:ctrlPr>
                              </m:fPr>
                              <m:num>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𝑎</m:t>
                                    </m:r>
                                  </m:e>
                                  <m: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𝑏</m:t>
                                    </m:r>
                                  </m:e>
                                  <m: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𝑛</m:t>
                                    </m:r>
                                  </m:sub>
                                </m:sSub>
                              </m:num>
                              <m:den>
                                <m:r>
                                  <a:rPr lang="en-US" altLang="zh-CN" sz="2200" b="0" i="1" smtClean="0">
                                    <a:latin typeface="Cambria Math" panose="02040503050406030204" pitchFamily="18" charset="0"/>
                                  </a:rPr>
                                  <m:t>2</m:t>
                                </m:r>
                              </m:den>
                            </m:f>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𝑛</m:t>
                            </m:r>
                            <m:r>
                              <a:rPr lang="en-US" altLang="zh-CN" sz="2200" b="0" i="1" smtClean="0">
                                <a:latin typeface="Cambria Math" panose="02040503050406030204" pitchFamily="18" charset="0"/>
                              </a:rPr>
                              <m:t>&lt;0</m:t>
                            </m:r>
                          </m:e>
                        </m:eqArr>
                      </m:e>
                    </m:d>
                  </m:oMath>
                </a14:m>
                <a:endParaRPr lang="en-US" altLang="zh-CN" sz="2200" b="0" i="1" dirty="0">
                  <a:latin typeface="Cambria Math" panose="02040503050406030204" pitchFamily="18" charset="0"/>
                </a:endParaRPr>
              </a:p>
            </p:txBody>
          </p:sp>
        </mc:Choice>
        <mc:Fallback xmlns="">
          <p:sp>
            <p:nvSpPr>
              <p:cNvPr id="65" name="文本框 64">
                <a:extLst>
                  <a:ext uri="{FF2B5EF4-FFF2-40B4-BE49-F238E27FC236}">
                    <a16:creationId xmlns:a16="http://schemas.microsoft.com/office/drawing/2014/main" id="{CC009928-AA3E-4730-9026-36ABB45ACAA9}"/>
                  </a:ext>
                </a:extLst>
              </p:cNvPr>
              <p:cNvSpPr txBox="1">
                <a:spLocks noRot="1" noChangeAspect="1" noMove="1" noResize="1" noEditPoints="1" noAdjustHandles="1" noChangeArrowheads="1" noChangeShapeType="1" noTextEdit="1"/>
              </p:cNvSpPr>
              <p:nvPr/>
            </p:nvSpPr>
            <p:spPr>
              <a:xfrm>
                <a:off x="1095852" y="1258471"/>
                <a:ext cx="3800457" cy="1680588"/>
              </a:xfrm>
              <a:prstGeom prst="rect">
                <a:avLst/>
              </a:prstGeom>
              <a:blipFill>
                <a:blip r:embed="rId8"/>
                <a:stretch>
                  <a:fillRect l="-20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88992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500"/>
                                        <p:tgtEl>
                                          <p:spTgt spid="461"/>
                                        </p:tgtEl>
                                      </p:cBhvr>
                                    </p:animEffect>
                                  </p:childTnLst>
                                </p:cTn>
                              </p:par>
                              <p:par>
                                <p:cTn id="8" presetID="64" presetClass="path" presetSubtype="0" repeatCount="indefinite" accel="50000" decel="50000" autoRev="1" fill="hold" grpId="1" nodeType="withEffect">
                                  <p:stCondLst>
                                    <p:cond delay="0"/>
                                  </p:stCondLst>
                                  <p:childTnLst>
                                    <p:animMotion origin="layout" path="M 3.33333E-6 4.81481E-6 L 3.33333E-6 -0.25 " pathEditMode="relative" rAng="0" ptsTypes="AA">
                                      <p:cBhvr>
                                        <p:cTn id="9" dur="2000" fill="hold"/>
                                        <p:tgtEl>
                                          <p:spTgt spid="309"/>
                                        </p:tgtEl>
                                        <p:attrNameLst>
                                          <p:attrName>ppt_x</p:attrName>
                                          <p:attrName>ppt_y</p:attrName>
                                        </p:attrNameLst>
                                      </p:cBhvr>
                                      <p:rCtr x="0" y="-12500"/>
                                    </p:animMotion>
                                  </p:childTnLst>
                                </p:cTn>
                              </p:par>
                              <p:par>
                                <p:cTn id="10" presetID="42" presetClass="path" presetSubtype="0" repeatCount="indefinite" accel="50000" decel="50000" autoRev="1" fill="hold" grpId="1" nodeType="withEffect">
                                  <p:stCondLst>
                                    <p:cond delay="0"/>
                                  </p:stCondLst>
                                  <p:childTnLst>
                                    <p:animMotion origin="layout" path="M -2.70833E-6 4.81481E-6 L -2.70833E-6 0.25 " pathEditMode="relative" rAng="0" ptsTypes="AA">
                                      <p:cBhvr>
                                        <p:cTn id="11" dur="2000" fill="hold"/>
                                        <p:tgtEl>
                                          <p:spTgt spid="310"/>
                                        </p:tgtEl>
                                        <p:attrNameLst>
                                          <p:attrName>ppt_x</p:attrName>
                                          <p:attrName>ppt_y</p:attrName>
                                        </p:attrNameLst>
                                      </p:cBhvr>
                                      <p:rCtr x="0" y="12500"/>
                                    </p:animMotion>
                                  </p:childTnLst>
                                </p:cTn>
                              </p:par>
                              <p:par>
                                <p:cTn id="12" presetID="8" presetClass="emph" presetSubtype="0" repeatCount="indefinite" fill="hold" nodeType="withEffect">
                                  <p:stCondLst>
                                    <p:cond delay="0"/>
                                  </p:stCondLst>
                                  <p:childTnLst>
                                    <p:animRot by="-21600000">
                                      <p:cBhvr>
                                        <p:cTn id="13" dur="1000" fill="hold"/>
                                        <p:tgtEl>
                                          <p:spTgt spid="12"/>
                                        </p:tgtEl>
                                        <p:attrNameLst>
                                          <p:attrName>r</p:attrName>
                                        </p:attrNameLst>
                                      </p:cBhvr>
                                    </p:animRot>
                                  </p:childTnLst>
                                </p:cTn>
                              </p:par>
                              <p:par>
                                <p:cTn id="14" presetID="8" presetClass="emph" presetSubtype="0" repeatCount="indefinite" fill="hold" nodeType="withEffect">
                                  <p:stCondLst>
                                    <p:cond delay="0"/>
                                  </p:stCondLst>
                                  <p:childTnLst>
                                    <p:animRot by="21600000">
                                      <p:cBhvr>
                                        <p:cTn id="15" dur="1000" fill="hold"/>
                                        <p:tgtEl>
                                          <p:spTgt spid="13"/>
                                        </p:tgtEl>
                                        <p:attrNameLst>
                                          <p:attrName>r</p:attrName>
                                        </p:attrNameLst>
                                      </p:cBhvr>
                                    </p:animRot>
                                  </p:childTnLst>
                                </p:cTn>
                              </p:par>
                              <p:par>
                                <p:cTn id="16" presetID="8" presetClass="emph" presetSubtype="0" repeatCount="indefinite" fill="hold" nodeType="withEffect">
                                  <p:stCondLst>
                                    <p:cond delay="0"/>
                                  </p:stCondLst>
                                  <p:childTnLst>
                                    <p:animRot by="-21600000">
                                      <p:cBhvr>
                                        <p:cTn id="17" dur="1000" fill="hold"/>
                                        <p:tgtEl>
                                          <p:spTgt spid="14"/>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1000" fill="hold"/>
                                        <p:tgtEl>
                                          <p:spTgt spid="10"/>
                                        </p:tgtEl>
                                        <p:attrNameLst>
                                          <p:attrName>r</p:attrName>
                                        </p:attrNameLst>
                                      </p:cBhvr>
                                    </p:animRot>
                                  </p:childTnLst>
                                </p:cTn>
                              </p:par>
                              <p:par>
                                <p:cTn id="20" presetID="8" presetClass="emph" presetSubtype="0" repeatCount="indefinite" fill="hold" nodeType="withEffect">
                                  <p:stCondLst>
                                    <p:cond delay="0"/>
                                  </p:stCondLst>
                                  <p:childTnLst>
                                    <p:animRot by="-21600000">
                                      <p:cBhvr>
                                        <p:cTn id="21" dur="1000" fill="hold"/>
                                        <p:tgtEl>
                                          <p:spTgt spid="15"/>
                                        </p:tgtEl>
                                        <p:attrNameLst>
                                          <p:attrName>r</p:attrName>
                                        </p:attrNameLst>
                                      </p:cBhvr>
                                    </p:animRot>
                                  </p:childTnLst>
                                </p:cTn>
                              </p:par>
                              <p:par>
                                <p:cTn id="22" presetID="8" presetClass="emph" presetSubtype="0" repeatCount="indefinite" fill="hold" nodeType="withEffect">
                                  <p:stCondLst>
                                    <p:cond delay="0"/>
                                  </p:stCondLst>
                                  <p:childTnLst>
                                    <p:animRot by="21600000">
                                      <p:cBhvr>
                                        <p:cTn id="23" dur="1000" fill="hold"/>
                                        <p:tgtEl>
                                          <p:spTgt spid="16"/>
                                        </p:tgtEl>
                                        <p:attrNameLst>
                                          <p:attrName>r</p:attrName>
                                        </p:attrNameLst>
                                      </p:cBhvr>
                                    </p:animRot>
                                  </p:childTnLst>
                                </p:cTn>
                              </p:par>
                              <p:par>
                                <p:cTn id="24" presetID="2" presetClass="entr" presetSubtype="9" fill="hold" nodeType="withEffect">
                                  <p:stCondLst>
                                    <p:cond delay="50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0-#ppt_w/2"/>
                                          </p:val>
                                        </p:tav>
                                        <p:tav tm="100000">
                                          <p:val>
                                            <p:strVal val="#ppt_x"/>
                                          </p:val>
                                        </p:tav>
                                      </p:tavLst>
                                    </p:anim>
                                    <p:anim calcmode="lin" valueType="num">
                                      <p:cBhvr additive="base">
                                        <p:cTn id="27" dur="500" fill="hold"/>
                                        <p:tgtEl>
                                          <p:spTgt spid="27"/>
                                        </p:tgtEl>
                                        <p:attrNameLst>
                                          <p:attrName>ppt_y</p:attrName>
                                        </p:attrNameLst>
                                      </p:cBhvr>
                                      <p:tavLst>
                                        <p:tav tm="0">
                                          <p:val>
                                            <p:strVal val="0-#ppt_h/2"/>
                                          </p:val>
                                        </p:tav>
                                        <p:tav tm="100000">
                                          <p:val>
                                            <p:strVal val="#ppt_y"/>
                                          </p:val>
                                        </p:tav>
                                      </p:tavLst>
                                    </p:anim>
                                  </p:childTnLst>
                                </p:cTn>
                              </p:par>
                              <p:par>
                                <p:cTn id="28" presetID="2" presetClass="entr" presetSubtype="3" fill="hold" nodeType="withEffect">
                                  <p:stCondLst>
                                    <p:cond delay="50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0-#ppt_h/2"/>
                                          </p:val>
                                        </p:tav>
                                        <p:tav tm="100000">
                                          <p:val>
                                            <p:strVal val="#ppt_y"/>
                                          </p:val>
                                        </p:tav>
                                      </p:tavLst>
                                    </p:anim>
                                  </p:childTnLst>
                                </p:cTn>
                              </p:par>
                              <p:par>
                                <p:cTn id="32" presetID="2" presetClass="entr" presetSubtype="6"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0-#ppt_w/2"/>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par>
                                <p:cTn id="40" presetID="2" presetClass="entr" presetSubtype="2" fill="hold" grpId="0" nodeType="withEffect">
                                  <p:stCondLst>
                                    <p:cond delay="750"/>
                                  </p:stCondLst>
                                  <p:childTnLst>
                                    <p:set>
                                      <p:cBhvr>
                                        <p:cTn id="41" dur="1" fill="hold">
                                          <p:stCondLst>
                                            <p:cond delay="0"/>
                                          </p:stCondLst>
                                        </p:cTn>
                                        <p:tgtEl>
                                          <p:spTgt spid="142"/>
                                        </p:tgtEl>
                                        <p:attrNameLst>
                                          <p:attrName>style.visibility</p:attrName>
                                        </p:attrNameLst>
                                      </p:cBhvr>
                                      <p:to>
                                        <p:strVal val="visible"/>
                                      </p:to>
                                    </p:set>
                                    <p:anim calcmode="lin" valueType="num">
                                      <p:cBhvr additive="base">
                                        <p:cTn id="42" dur="250" fill="hold"/>
                                        <p:tgtEl>
                                          <p:spTgt spid="142"/>
                                        </p:tgtEl>
                                        <p:attrNameLst>
                                          <p:attrName>ppt_x</p:attrName>
                                        </p:attrNameLst>
                                      </p:cBhvr>
                                      <p:tavLst>
                                        <p:tav tm="0">
                                          <p:val>
                                            <p:strVal val="1+#ppt_w/2"/>
                                          </p:val>
                                        </p:tav>
                                        <p:tav tm="100000">
                                          <p:val>
                                            <p:strVal val="#ppt_x"/>
                                          </p:val>
                                        </p:tav>
                                      </p:tavLst>
                                    </p:anim>
                                    <p:anim calcmode="lin" valueType="num">
                                      <p:cBhvr additive="base">
                                        <p:cTn id="43" dur="250" fill="hold"/>
                                        <p:tgtEl>
                                          <p:spTgt spid="14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750"/>
                                  </p:stCondLst>
                                  <p:childTnLst>
                                    <p:set>
                                      <p:cBhvr>
                                        <p:cTn id="45" dur="1" fill="hold">
                                          <p:stCondLst>
                                            <p:cond delay="0"/>
                                          </p:stCondLst>
                                        </p:cTn>
                                        <p:tgtEl>
                                          <p:spTgt spid="141"/>
                                        </p:tgtEl>
                                        <p:attrNameLst>
                                          <p:attrName>style.visibility</p:attrName>
                                        </p:attrNameLst>
                                      </p:cBhvr>
                                      <p:to>
                                        <p:strVal val="visible"/>
                                      </p:to>
                                    </p:set>
                                    <p:anim calcmode="lin" valueType="num">
                                      <p:cBhvr additive="base">
                                        <p:cTn id="46" dur="250" fill="hold"/>
                                        <p:tgtEl>
                                          <p:spTgt spid="141"/>
                                        </p:tgtEl>
                                        <p:attrNameLst>
                                          <p:attrName>ppt_x</p:attrName>
                                        </p:attrNameLst>
                                      </p:cBhvr>
                                      <p:tavLst>
                                        <p:tav tm="0">
                                          <p:val>
                                            <p:strVal val="0-#ppt_w/2"/>
                                          </p:val>
                                        </p:tav>
                                        <p:tav tm="100000">
                                          <p:val>
                                            <p:strVal val="#ppt_x"/>
                                          </p:val>
                                        </p:tav>
                                      </p:tavLst>
                                    </p:anim>
                                    <p:anim calcmode="lin" valueType="num">
                                      <p:cBhvr additive="base">
                                        <p:cTn id="47" dur="250" fill="hold"/>
                                        <p:tgtEl>
                                          <p:spTgt spid="141"/>
                                        </p:tgtEl>
                                        <p:attrNameLst>
                                          <p:attrName>ppt_y</p:attrName>
                                        </p:attrNameLst>
                                      </p:cBhvr>
                                      <p:tavLst>
                                        <p:tav tm="0">
                                          <p:val>
                                            <p:strVal val="#ppt_y"/>
                                          </p:val>
                                        </p:tav>
                                        <p:tav tm="100000">
                                          <p:val>
                                            <p:strVal val="#ppt_y"/>
                                          </p:val>
                                        </p:tav>
                                      </p:tavLst>
                                    </p:anim>
                                  </p:childTnLst>
                                </p:cTn>
                              </p:par>
                              <p:par>
                                <p:cTn id="48" presetID="2" presetClass="entr" presetSubtype="4" fill="hold" grpId="0" nodeType="withEffect">
                                  <p:stCondLst>
                                    <p:cond delay="750"/>
                                  </p:stCondLst>
                                  <p:childTnLst>
                                    <p:set>
                                      <p:cBhvr>
                                        <p:cTn id="49" dur="1" fill="hold">
                                          <p:stCondLst>
                                            <p:cond delay="0"/>
                                          </p:stCondLst>
                                        </p:cTn>
                                        <p:tgtEl>
                                          <p:spTgt spid="137"/>
                                        </p:tgtEl>
                                        <p:attrNameLst>
                                          <p:attrName>style.visibility</p:attrName>
                                        </p:attrNameLst>
                                      </p:cBhvr>
                                      <p:to>
                                        <p:strVal val="visible"/>
                                      </p:to>
                                    </p:set>
                                    <p:anim calcmode="lin" valueType="num">
                                      <p:cBhvr additive="base">
                                        <p:cTn id="50" dur="250" fill="hold"/>
                                        <p:tgtEl>
                                          <p:spTgt spid="137"/>
                                        </p:tgtEl>
                                        <p:attrNameLst>
                                          <p:attrName>ppt_x</p:attrName>
                                        </p:attrNameLst>
                                      </p:cBhvr>
                                      <p:tavLst>
                                        <p:tav tm="0">
                                          <p:val>
                                            <p:strVal val="#ppt_x"/>
                                          </p:val>
                                        </p:tav>
                                        <p:tav tm="100000">
                                          <p:val>
                                            <p:strVal val="#ppt_x"/>
                                          </p:val>
                                        </p:tav>
                                      </p:tavLst>
                                    </p:anim>
                                    <p:anim calcmode="lin" valueType="num">
                                      <p:cBhvr additive="base">
                                        <p:cTn id="51" dur="250" fill="hold"/>
                                        <p:tgtEl>
                                          <p:spTgt spid="137"/>
                                        </p:tgtEl>
                                        <p:attrNameLst>
                                          <p:attrName>ppt_y</p:attrName>
                                        </p:attrNameLst>
                                      </p:cBhvr>
                                      <p:tavLst>
                                        <p:tav tm="0">
                                          <p:val>
                                            <p:strVal val="1+#ppt_h/2"/>
                                          </p:val>
                                        </p:tav>
                                        <p:tav tm="100000">
                                          <p:val>
                                            <p:strVal val="#ppt_y"/>
                                          </p:val>
                                        </p:tav>
                                      </p:tavLst>
                                    </p:anim>
                                  </p:childTnLst>
                                </p:cTn>
                              </p:par>
                              <p:par>
                                <p:cTn id="52" presetID="2" presetClass="entr" presetSubtype="1" fill="hold" grpId="0" nodeType="withEffect">
                                  <p:stCondLst>
                                    <p:cond delay="750"/>
                                  </p:stCondLst>
                                  <p:childTnLst>
                                    <p:set>
                                      <p:cBhvr>
                                        <p:cTn id="53" dur="1" fill="hold">
                                          <p:stCondLst>
                                            <p:cond delay="0"/>
                                          </p:stCondLst>
                                        </p:cTn>
                                        <p:tgtEl>
                                          <p:spTgt spid="136"/>
                                        </p:tgtEl>
                                        <p:attrNameLst>
                                          <p:attrName>style.visibility</p:attrName>
                                        </p:attrNameLst>
                                      </p:cBhvr>
                                      <p:to>
                                        <p:strVal val="visible"/>
                                      </p:to>
                                    </p:set>
                                    <p:anim calcmode="lin" valueType="num">
                                      <p:cBhvr additive="base">
                                        <p:cTn id="54" dur="250" fill="hold"/>
                                        <p:tgtEl>
                                          <p:spTgt spid="136"/>
                                        </p:tgtEl>
                                        <p:attrNameLst>
                                          <p:attrName>ppt_x</p:attrName>
                                        </p:attrNameLst>
                                      </p:cBhvr>
                                      <p:tavLst>
                                        <p:tav tm="0">
                                          <p:val>
                                            <p:strVal val="#ppt_x"/>
                                          </p:val>
                                        </p:tav>
                                        <p:tav tm="100000">
                                          <p:val>
                                            <p:strVal val="#ppt_x"/>
                                          </p:val>
                                        </p:tav>
                                      </p:tavLst>
                                    </p:anim>
                                    <p:anim calcmode="lin" valueType="num">
                                      <p:cBhvr additive="base">
                                        <p:cTn id="55" dur="250" fill="hold"/>
                                        <p:tgtEl>
                                          <p:spTgt spid="136"/>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500"/>
                                  </p:stCondLst>
                                  <p:childTnLst>
                                    <p:set>
                                      <p:cBhvr>
                                        <p:cTn id="57" dur="1" fill="hold">
                                          <p:stCondLst>
                                            <p:cond delay="0"/>
                                          </p:stCondLst>
                                        </p:cTn>
                                        <p:tgtEl>
                                          <p:spTgt spid="310"/>
                                        </p:tgtEl>
                                        <p:attrNameLst>
                                          <p:attrName>style.visibility</p:attrName>
                                        </p:attrNameLst>
                                      </p:cBhvr>
                                      <p:to>
                                        <p:strVal val="visible"/>
                                      </p:to>
                                    </p:set>
                                    <p:animEffect transition="in" filter="fade">
                                      <p:cBhvr>
                                        <p:cTn id="58" dur="500"/>
                                        <p:tgtEl>
                                          <p:spTgt spid="31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309"/>
                                        </p:tgtEl>
                                        <p:attrNameLst>
                                          <p:attrName>style.visibility</p:attrName>
                                        </p:attrNameLst>
                                      </p:cBhvr>
                                      <p:to>
                                        <p:strVal val="visible"/>
                                      </p:to>
                                    </p:set>
                                    <p:animEffect transition="in" filter="fade">
                                      <p:cBhvr>
                                        <p:cTn id="61" dur="500"/>
                                        <p:tgtEl>
                                          <p:spTgt spid="309"/>
                                        </p:tgtEl>
                                      </p:cBhvr>
                                    </p:animEffect>
                                  </p:childTnLst>
                                </p:cTn>
                              </p:par>
                              <p:par>
                                <p:cTn id="62" presetID="10" presetClass="entr" presetSubtype="0" fill="hold" nodeType="withEffect">
                                  <p:stCondLst>
                                    <p:cond delay="410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750"/>
                                        <p:tgtEl>
                                          <p:spTgt spid="21"/>
                                        </p:tgtEl>
                                      </p:cBhvr>
                                    </p:animEffect>
                                  </p:childTnLst>
                                </p:cTn>
                              </p:par>
                              <p:par>
                                <p:cTn id="65" presetID="53" presetClass="entr" presetSubtype="16" fill="hold" nodeType="withEffect">
                                  <p:stCondLst>
                                    <p:cond delay="4600"/>
                                  </p:stCondLst>
                                  <p:childTnLst>
                                    <p:set>
                                      <p:cBhvr>
                                        <p:cTn id="66" dur="1" fill="hold">
                                          <p:stCondLst>
                                            <p:cond delay="0"/>
                                          </p:stCondLst>
                                        </p:cTn>
                                        <p:tgtEl>
                                          <p:spTgt spid="12"/>
                                        </p:tgtEl>
                                        <p:attrNameLst>
                                          <p:attrName>style.visibility</p:attrName>
                                        </p:attrNameLst>
                                      </p:cBhvr>
                                      <p:to>
                                        <p:strVal val="visible"/>
                                      </p:to>
                                    </p:set>
                                    <p:anim calcmode="lin" valueType="num">
                                      <p:cBhvr>
                                        <p:cTn id="67" dur="500" fill="hold"/>
                                        <p:tgtEl>
                                          <p:spTgt spid="12"/>
                                        </p:tgtEl>
                                        <p:attrNameLst>
                                          <p:attrName>ppt_w</p:attrName>
                                        </p:attrNameLst>
                                      </p:cBhvr>
                                      <p:tavLst>
                                        <p:tav tm="0">
                                          <p:val>
                                            <p:fltVal val="0"/>
                                          </p:val>
                                        </p:tav>
                                        <p:tav tm="100000">
                                          <p:val>
                                            <p:strVal val="#ppt_w"/>
                                          </p:val>
                                        </p:tav>
                                      </p:tavLst>
                                    </p:anim>
                                    <p:anim calcmode="lin" valueType="num">
                                      <p:cBhvr>
                                        <p:cTn id="68" dur="500" fill="hold"/>
                                        <p:tgtEl>
                                          <p:spTgt spid="12"/>
                                        </p:tgtEl>
                                        <p:attrNameLst>
                                          <p:attrName>ppt_h</p:attrName>
                                        </p:attrNameLst>
                                      </p:cBhvr>
                                      <p:tavLst>
                                        <p:tav tm="0">
                                          <p:val>
                                            <p:fltVal val="0"/>
                                          </p:val>
                                        </p:tav>
                                        <p:tav tm="100000">
                                          <p:val>
                                            <p:strVal val="#ppt_h"/>
                                          </p:val>
                                        </p:tav>
                                      </p:tavLst>
                                    </p:anim>
                                    <p:animEffect transition="in" filter="fade">
                                      <p:cBhvr>
                                        <p:cTn id="69" dur="500"/>
                                        <p:tgtEl>
                                          <p:spTgt spid="12"/>
                                        </p:tgtEl>
                                      </p:cBhvr>
                                    </p:animEffect>
                                  </p:childTnLst>
                                </p:cTn>
                              </p:par>
                              <p:par>
                                <p:cTn id="70" presetID="53" presetClass="entr" presetSubtype="16" fill="hold" nodeType="withEffect">
                                  <p:stCondLst>
                                    <p:cond delay="470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animEffect transition="in" filter="fade">
                                      <p:cBhvr>
                                        <p:cTn id="74" dur="500"/>
                                        <p:tgtEl>
                                          <p:spTgt spid="13"/>
                                        </p:tgtEl>
                                      </p:cBhvr>
                                    </p:animEffect>
                                  </p:childTnLst>
                                </p:cTn>
                              </p:par>
                              <p:par>
                                <p:cTn id="75" presetID="53" presetClass="entr" presetSubtype="16" fill="hold" nodeType="withEffect">
                                  <p:stCondLst>
                                    <p:cond delay="4800"/>
                                  </p:stCondLst>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ppt_w</p:attrName>
                                        </p:attrNameLst>
                                      </p:cBhvr>
                                      <p:tavLst>
                                        <p:tav tm="0">
                                          <p:val>
                                            <p:fltVal val="0"/>
                                          </p:val>
                                        </p:tav>
                                        <p:tav tm="100000">
                                          <p:val>
                                            <p:strVal val="#ppt_w"/>
                                          </p:val>
                                        </p:tav>
                                      </p:tavLst>
                                    </p:anim>
                                    <p:anim calcmode="lin" valueType="num">
                                      <p:cBhvr>
                                        <p:cTn id="78" dur="500" fill="hold"/>
                                        <p:tgtEl>
                                          <p:spTgt spid="14"/>
                                        </p:tgtEl>
                                        <p:attrNameLst>
                                          <p:attrName>ppt_h</p:attrName>
                                        </p:attrNameLst>
                                      </p:cBhvr>
                                      <p:tavLst>
                                        <p:tav tm="0">
                                          <p:val>
                                            <p:fltVal val="0"/>
                                          </p:val>
                                        </p:tav>
                                        <p:tav tm="100000">
                                          <p:val>
                                            <p:strVal val="#ppt_h"/>
                                          </p:val>
                                        </p:tav>
                                      </p:tavLst>
                                    </p:anim>
                                    <p:animEffect transition="in" filter="fade">
                                      <p:cBhvr>
                                        <p:cTn id="79" dur="500"/>
                                        <p:tgtEl>
                                          <p:spTgt spid="14"/>
                                        </p:tgtEl>
                                      </p:cBhvr>
                                    </p:animEffect>
                                  </p:childTnLst>
                                </p:cTn>
                              </p:par>
                              <p:par>
                                <p:cTn id="80" presetID="53" presetClass="entr" presetSubtype="16" fill="hold" grpId="0" nodeType="withEffect">
                                  <p:stCondLst>
                                    <p:cond delay="4900"/>
                                  </p:stCondLst>
                                  <p:childTnLst>
                                    <p:set>
                                      <p:cBhvr>
                                        <p:cTn id="81" dur="1" fill="hold">
                                          <p:stCondLst>
                                            <p:cond delay="0"/>
                                          </p:stCondLst>
                                        </p:cTn>
                                        <p:tgtEl>
                                          <p:spTgt spid="325"/>
                                        </p:tgtEl>
                                        <p:attrNameLst>
                                          <p:attrName>style.visibility</p:attrName>
                                        </p:attrNameLst>
                                      </p:cBhvr>
                                      <p:to>
                                        <p:strVal val="visible"/>
                                      </p:to>
                                    </p:set>
                                    <p:anim calcmode="lin" valueType="num">
                                      <p:cBhvr>
                                        <p:cTn id="82" dur="500" fill="hold"/>
                                        <p:tgtEl>
                                          <p:spTgt spid="325"/>
                                        </p:tgtEl>
                                        <p:attrNameLst>
                                          <p:attrName>ppt_w</p:attrName>
                                        </p:attrNameLst>
                                      </p:cBhvr>
                                      <p:tavLst>
                                        <p:tav tm="0">
                                          <p:val>
                                            <p:fltVal val="0"/>
                                          </p:val>
                                        </p:tav>
                                        <p:tav tm="100000">
                                          <p:val>
                                            <p:strVal val="#ppt_w"/>
                                          </p:val>
                                        </p:tav>
                                      </p:tavLst>
                                    </p:anim>
                                    <p:anim calcmode="lin" valueType="num">
                                      <p:cBhvr>
                                        <p:cTn id="83" dur="500" fill="hold"/>
                                        <p:tgtEl>
                                          <p:spTgt spid="325"/>
                                        </p:tgtEl>
                                        <p:attrNameLst>
                                          <p:attrName>ppt_h</p:attrName>
                                        </p:attrNameLst>
                                      </p:cBhvr>
                                      <p:tavLst>
                                        <p:tav tm="0">
                                          <p:val>
                                            <p:fltVal val="0"/>
                                          </p:val>
                                        </p:tav>
                                        <p:tav tm="100000">
                                          <p:val>
                                            <p:strVal val="#ppt_h"/>
                                          </p:val>
                                        </p:tav>
                                      </p:tavLst>
                                    </p:anim>
                                    <p:animEffect transition="in" filter="fade">
                                      <p:cBhvr>
                                        <p:cTn id="84" dur="500"/>
                                        <p:tgtEl>
                                          <p:spTgt spid="325"/>
                                        </p:tgtEl>
                                      </p:cBhvr>
                                    </p:animEffect>
                                  </p:childTnLst>
                                </p:cTn>
                              </p:par>
                              <p:par>
                                <p:cTn id="85" presetID="53" presetClass="entr" presetSubtype="16" fill="hold" nodeType="withEffect">
                                  <p:stCondLst>
                                    <p:cond delay="520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ppt_w</p:attrName>
                                        </p:attrNameLst>
                                      </p:cBhvr>
                                      <p:tavLst>
                                        <p:tav tm="0">
                                          <p:val>
                                            <p:fltVal val="0"/>
                                          </p:val>
                                        </p:tav>
                                        <p:tav tm="100000">
                                          <p:val>
                                            <p:strVal val="#ppt_w"/>
                                          </p:val>
                                        </p:tav>
                                      </p:tavLst>
                                    </p:anim>
                                    <p:anim calcmode="lin" valueType="num">
                                      <p:cBhvr>
                                        <p:cTn id="88" dur="500" fill="hold"/>
                                        <p:tgtEl>
                                          <p:spTgt spid="10"/>
                                        </p:tgtEl>
                                        <p:attrNameLst>
                                          <p:attrName>ppt_h</p:attrName>
                                        </p:attrNameLst>
                                      </p:cBhvr>
                                      <p:tavLst>
                                        <p:tav tm="0">
                                          <p:val>
                                            <p:fltVal val="0"/>
                                          </p:val>
                                        </p:tav>
                                        <p:tav tm="100000">
                                          <p:val>
                                            <p:strVal val="#ppt_h"/>
                                          </p:val>
                                        </p:tav>
                                      </p:tavLst>
                                    </p:anim>
                                    <p:animEffect transition="in" filter="fade">
                                      <p:cBhvr>
                                        <p:cTn id="89" dur="500"/>
                                        <p:tgtEl>
                                          <p:spTgt spid="10"/>
                                        </p:tgtEl>
                                      </p:cBhvr>
                                    </p:animEffect>
                                  </p:childTnLst>
                                </p:cTn>
                              </p:par>
                              <p:par>
                                <p:cTn id="90" presetID="53" presetClass="entr" presetSubtype="16" fill="hold" nodeType="withEffect">
                                  <p:stCondLst>
                                    <p:cond delay="5300"/>
                                  </p:stCondLst>
                                  <p:childTnLst>
                                    <p:set>
                                      <p:cBhvr>
                                        <p:cTn id="91" dur="1" fill="hold">
                                          <p:stCondLst>
                                            <p:cond delay="0"/>
                                          </p:stCondLst>
                                        </p:cTn>
                                        <p:tgtEl>
                                          <p:spTgt spid="15"/>
                                        </p:tgtEl>
                                        <p:attrNameLst>
                                          <p:attrName>style.visibility</p:attrName>
                                        </p:attrNameLst>
                                      </p:cBhvr>
                                      <p:to>
                                        <p:strVal val="visible"/>
                                      </p:to>
                                    </p:set>
                                    <p:anim calcmode="lin" valueType="num">
                                      <p:cBhvr>
                                        <p:cTn id="92" dur="500" fill="hold"/>
                                        <p:tgtEl>
                                          <p:spTgt spid="15"/>
                                        </p:tgtEl>
                                        <p:attrNameLst>
                                          <p:attrName>ppt_w</p:attrName>
                                        </p:attrNameLst>
                                      </p:cBhvr>
                                      <p:tavLst>
                                        <p:tav tm="0">
                                          <p:val>
                                            <p:fltVal val="0"/>
                                          </p:val>
                                        </p:tav>
                                        <p:tav tm="100000">
                                          <p:val>
                                            <p:strVal val="#ppt_w"/>
                                          </p:val>
                                        </p:tav>
                                      </p:tavLst>
                                    </p:anim>
                                    <p:anim calcmode="lin" valueType="num">
                                      <p:cBhvr>
                                        <p:cTn id="93" dur="500" fill="hold"/>
                                        <p:tgtEl>
                                          <p:spTgt spid="15"/>
                                        </p:tgtEl>
                                        <p:attrNameLst>
                                          <p:attrName>ppt_h</p:attrName>
                                        </p:attrNameLst>
                                      </p:cBhvr>
                                      <p:tavLst>
                                        <p:tav tm="0">
                                          <p:val>
                                            <p:fltVal val="0"/>
                                          </p:val>
                                        </p:tav>
                                        <p:tav tm="100000">
                                          <p:val>
                                            <p:strVal val="#ppt_h"/>
                                          </p:val>
                                        </p:tav>
                                      </p:tavLst>
                                    </p:anim>
                                    <p:animEffect transition="in" filter="fade">
                                      <p:cBhvr>
                                        <p:cTn id="94" dur="500"/>
                                        <p:tgtEl>
                                          <p:spTgt spid="15"/>
                                        </p:tgtEl>
                                      </p:cBhvr>
                                    </p:animEffect>
                                  </p:childTnLst>
                                </p:cTn>
                              </p:par>
                              <p:par>
                                <p:cTn id="95" presetID="53" presetClass="entr" presetSubtype="16" fill="hold" nodeType="withEffect">
                                  <p:stCondLst>
                                    <p:cond delay="5400"/>
                                  </p:stCondLst>
                                  <p:childTnLst>
                                    <p:set>
                                      <p:cBhvr>
                                        <p:cTn id="96" dur="1" fill="hold">
                                          <p:stCondLst>
                                            <p:cond delay="0"/>
                                          </p:stCondLst>
                                        </p:cTn>
                                        <p:tgtEl>
                                          <p:spTgt spid="16"/>
                                        </p:tgtEl>
                                        <p:attrNameLst>
                                          <p:attrName>style.visibility</p:attrName>
                                        </p:attrNameLst>
                                      </p:cBhvr>
                                      <p:to>
                                        <p:strVal val="visible"/>
                                      </p:to>
                                    </p:set>
                                    <p:anim calcmode="lin" valueType="num">
                                      <p:cBhvr>
                                        <p:cTn id="97" dur="500" fill="hold"/>
                                        <p:tgtEl>
                                          <p:spTgt spid="16"/>
                                        </p:tgtEl>
                                        <p:attrNameLst>
                                          <p:attrName>ppt_w</p:attrName>
                                        </p:attrNameLst>
                                      </p:cBhvr>
                                      <p:tavLst>
                                        <p:tav tm="0">
                                          <p:val>
                                            <p:fltVal val="0"/>
                                          </p:val>
                                        </p:tav>
                                        <p:tav tm="100000">
                                          <p:val>
                                            <p:strVal val="#ppt_w"/>
                                          </p:val>
                                        </p:tav>
                                      </p:tavLst>
                                    </p:anim>
                                    <p:anim calcmode="lin" valueType="num">
                                      <p:cBhvr>
                                        <p:cTn id="98" dur="500" fill="hold"/>
                                        <p:tgtEl>
                                          <p:spTgt spid="16"/>
                                        </p:tgtEl>
                                        <p:attrNameLst>
                                          <p:attrName>ppt_h</p:attrName>
                                        </p:attrNameLst>
                                      </p:cBhvr>
                                      <p:tavLst>
                                        <p:tav tm="0">
                                          <p:val>
                                            <p:fltVal val="0"/>
                                          </p:val>
                                        </p:tav>
                                        <p:tav tm="100000">
                                          <p:val>
                                            <p:strVal val="#ppt_h"/>
                                          </p:val>
                                        </p:tav>
                                      </p:tavLst>
                                    </p:anim>
                                    <p:animEffect transition="in" filter="fade">
                                      <p:cBhvr>
                                        <p:cTn id="99" dur="500"/>
                                        <p:tgtEl>
                                          <p:spTgt spid="16"/>
                                        </p:tgtEl>
                                      </p:cBhvr>
                                    </p:animEffect>
                                  </p:childTnLst>
                                </p:cTn>
                              </p:par>
                              <p:par>
                                <p:cTn id="100" presetID="53" presetClass="entr" presetSubtype="16" fill="hold" grpId="0" nodeType="withEffect">
                                  <p:stCondLst>
                                    <p:cond delay="5500"/>
                                  </p:stCondLst>
                                  <p:childTnLst>
                                    <p:set>
                                      <p:cBhvr>
                                        <p:cTn id="101" dur="1" fill="hold">
                                          <p:stCondLst>
                                            <p:cond delay="0"/>
                                          </p:stCondLst>
                                        </p:cTn>
                                        <p:tgtEl>
                                          <p:spTgt spid="335"/>
                                        </p:tgtEl>
                                        <p:attrNameLst>
                                          <p:attrName>style.visibility</p:attrName>
                                        </p:attrNameLst>
                                      </p:cBhvr>
                                      <p:to>
                                        <p:strVal val="visible"/>
                                      </p:to>
                                    </p:set>
                                    <p:anim calcmode="lin" valueType="num">
                                      <p:cBhvr>
                                        <p:cTn id="102" dur="500" fill="hold"/>
                                        <p:tgtEl>
                                          <p:spTgt spid="335"/>
                                        </p:tgtEl>
                                        <p:attrNameLst>
                                          <p:attrName>ppt_w</p:attrName>
                                        </p:attrNameLst>
                                      </p:cBhvr>
                                      <p:tavLst>
                                        <p:tav tm="0">
                                          <p:val>
                                            <p:fltVal val="0"/>
                                          </p:val>
                                        </p:tav>
                                        <p:tav tm="100000">
                                          <p:val>
                                            <p:strVal val="#ppt_w"/>
                                          </p:val>
                                        </p:tav>
                                      </p:tavLst>
                                    </p:anim>
                                    <p:anim calcmode="lin" valueType="num">
                                      <p:cBhvr>
                                        <p:cTn id="103" dur="500" fill="hold"/>
                                        <p:tgtEl>
                                          <p:spTgt spid="335"/>
                                        </p:tgtEl>
                                        <p:attrNameLst>
                                          <p:attrName>ppt_h</p:attrName>
                                        </p:attrNameLst>
                                      </p:cBhvr>
                                      <p:tavLst>
                                        <p:tav tm="0">
                                          <p:val>
                                            <p:fltVal val="0"/>
                                          </p:val>
                                        </p:tav>
                                        <p:tav tm="100000">
                                          <p:val>
                                            <p:strVal val="#ppt_h"/>
                                          </p:val>
                                        </p:tav>
                                      </p:tavLst>
                                    </p:anim>
                                    <p:animEffect transition="in" filter="fade">
                                      <p:cBhvr>
                                        <p:cTn id="104"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41" grpId="0" animBg="1"/>
      <p:bldP spid="142" grpId="0" animBg="1"/>
      <p:bldP spid="309" grpId="0" animBg="1"/>
      <p:bldP spid="309" grpId="1" animBg="1"/>
      <p:bldP spid="310" grpId="0" animBg="1"/>
      <p:bldP spid="310" grpId="1" animBg="1"/>
      <p:bldP spid="325" grpId="0" animBg="1"/>
      <p:bldP spid="335" grpId="0" animBg="1"/>
      <p:bldP spid="46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7" name="左上">
            <a:extLst>
              <a:ext uri="{FF2B5EF4-FFF2-40B4-BE49-F238E27FC236}">
                <a16:creationId xmlns:a16="http://schemas.microsoft.com/office/drawing/2014/main" id="{72DE4884-BC84-415D-B7CE-852D8390BEED}"/>
              </a:ext>
            </a:extLst>
          </p:cNvPr>
          <p:cNvGrpSpPr/>
          <p:nvPr/>
        </p:nvGrpSpPr>
        <p:grpSpPr>
          <a:xfrm>
            <a:off x="128588" y="157537"/>
            <a:ext cx="149225" cy="149225"/>
            <a:chOff x="129858" y="129858"/>
            <a:chExt cx="149225" cy="149225"/>
          </a:xfrm>
        </p:grpSpPr>
        <p:sp>
          <p:nvSpPr>
            <p:cNvPr id="280" name="任意多边形: 形状 279">
              <a:extLst>
                <a:ext uri="{FF2B5EF4-FFF2-40B4-BE49-F238E27FC236}">
                  <a16:creationId xmlns:a16="http://schemas.microsoft.com/office/drawing/2014/main" id="{A4EB8BD4-B51C-4BD1-8FC2-6CCEF3E71E3B}"/>
                </a:ext>
              </a:extLst>
            </p:cNvPr>
            <p:cNvSpPr/>
            <p:nvPr/>
          </p:nvSpPr>
          <p:spPr>
            <a:xfrm>
              <a:off x="215583" y="129858"/>
              <a:ext cx="63500" cy="63500"/>
            </a:xfrm>
            <a:custGeom>
              <a:avLst/>
              <a:gdLst>
                <a:gd name="connsiteX0" fmla="*/ 60643 w 63500"/>
                <a:gd name="connsiteY0" fmla="*/ 4763 h 63500"/>
                <a:gd name="connsiteX1" fmla="*/ 4763 w 63500"/>
                <a:gd name="connsiteY1" fmla="*/ 60007 h 63500"/>
              </a:gdLst>
              <a:ahLst/>
              <a:cxnLst>
                <a:cxn ang="0">
                  <a:pos x="connsiteX0" y="connsiteY0"/>
                </a:cxn>
                <a:cxn ang="0">
                  <a:pos x="connsiteX1" y="connsiteY1"/>
                </a:cxn>
              </a:cxnLst>
              <a:rect l="l" t="t" r="r" b="b"/>
              <a:pathLst>
                <a:path w="63500" h="63500">
                  <a:moveTo>
                    <a:pt x="60643" y="4763"/>
                  </a:moveTo>
                  <a:lnTo>
                    <a:pt x="4763" y="60007"/>
                  </a:lnTo>
                </a:path>
              </a:pathLst>
            </a:custGeom>
            <a:ln w="9525" cap="flat">
              <a:solidFill>
                <a:srgbClr val="808080"/>
              </a:solidFill>
              <a:prstDash val="solid"/>
              <a:miter/>
            </a:ln>
          </p:spPr>
          <p:txBody>
            <a:bodyPr rtlCol="0" anchor="ctr"/>
            <a:lstStyle/>
            <a:p>
              <a:endParaRPr lang="zh-CN" altLang="en-US"/>
            </a:p>
          </p:txBody>
        </p:sp>
        <p:sp>
          <p:nvSpPr>
            <p:cNvPr id="281" name="任意多边形: 形状 280">
              <a:extLst>
                <a:ext uri="{FF2B5EF4-FFF2-40B4-BE49-F238E27FC236}">
                  <a16:creationId xmlns:a16="http://schemas.microsoft.com/office/drawing/2014/main" id="{5788DAB3-DD44-41A0-8626-FDB3BB717952}"/>
                </a:ext>
              </a:extLst>
            </p:cNvPr>
            <p:cNvSpPr/>
            <p:nvPr/>
          </p:nvSpPr>
          <p:spPr>
            <a:xfrm>
              <a:off x="129858" y="215583"/>
              <a:ext cx="63500" cy="63500"/>
            </a:xfrm>
            <a:custGeom>
              <a:avLst/>
              <a:gdLst>
                <a:gd name="connsiteX0" fmla="*/ 60007 w 63500"/>
                <a:gd name="connsiteY0" fmla="*/ 4763 h 63500"/>
                <a:gd name="connsiteX1" fmla="*/ 4763 w 63500"/>
                <a:gd name="connsiteY1" fmla="*/ 60643 h 63500"/>
              </a:gdLst>
              <a:ahLst/>
              <a:cxnLst>
                <a:cxn ang="0">
                  <a:pos x="connsiteX0" y="connsiteY0"/>
                </a:cxn>
                <a:cxn ang="0">
                  <a:pos x="connsiteX1" y="connsiteY1"/>
                </a:cxn>
              </a:cxnLst>
              <a:rect l="l" t="t" r="r" b="b"/>
              <a:pathLst>
                <a:path w="63500" h="63500">
                  <a:moveTo>
                    <a:pt x="60007" y="4763"/>
                  </a:moveTo>
                  <a:lnTo>
                    <a:pt x="4763" y="60643"/>
                  </a:lnTo>
                </a:path>
              </a:pathLst>
            </a:custGeom>
            <a:ln w="9525" cap="flat">
              <a:solidFill>
                <a:srgbClr val="808080"/>
              </a:solidFill>
              <a:prstDash val="solid"/>
              <a:miter/>
            </a:ln>
          </p:spPr>
          <p:txBody>
            <a:bodyPr rtlCol="0" anchor="ctr"/>
            <a:lstStyle/>
            <a:p>
              <a:endParaRPr lang="zh-CN" altLang="en-US"/>
            </a:p>
          </p:txBody>
        </p:sp>
        <p:sp>
          <p:nvSpPr>
            <p:cNvPr id="282" name="任意多边形: 形状 281">
              <a:extLst>
                <a:ext uri="{FF2B5EF4-FFF2-40B4-BE49-F238E27FC236}">
                  <a16:creationId xmlns:a16="http://schemas.microsoft.com/office/drawing/2014/main" id="{6F0F82CE-67DA-4919-9505-08C859DB74DF}"/>
                </a:ext>
              </a:extLst>
            </p:cNvPr>
            <p:cNvSpPr/>
            <p:nvPr/>
          </p:nvSpPr>
          <p:spPr>
            <a:xfrm>
              <a:off x="215583" y="215583"/>
              <a:ext cx="63500" cy="63500"/>
            </a:xfrm>
            <a:custGeom>
              <a:avLst/>
              <a:gdLst>
                <a:gd name="connsiteX0" fmla="*/ 60643 w 63500"/>
                <a:gd name="connsiteY0" fmla="*/ 60643 h 63500"/>
                <a:gd name="connsiteX1" fmla="*/ 4763 w 63500"/>
                <a:gd name="connsiteY1" fmla="*/ 4763 h 63500"/>
              </a:gdLst>
              <a:ahLst/>
              <a:cxnLst>
                <a:cxn ang="0">
                  <a:pos x="connsiteX0" y="connsiteY0"/>
                </a:cxn>
                <a:cxn ang="0">
                  <a:pos x="connsiteX1" y="connsiteY1"/>
                </a:cxn>
              </a:cxnLst>
              <a:rect l="l" t="t" r="r" b="b"/>
              <a:pathLst>
                <a:path w="63500" h="63500">
                  <a:moveTo>
                    <a:pt x="60643" y="60643"/>
                  </a:moveTo>
                  <a:lnTo>
                    <a:pt x="4763" y="4763"/>
                  </a:lnTo>
                </a:path>
              </a:pathLst>
            </a:custGeom>
            <a:ln w="9525" cap="flat">
              <a:solidFill>
                <a:srgbClr val="808080"/>
              </a:solidFill>
              <a:prstDash val="solid"/>
              <a:miter/>
            </a:ln>
          </p:spPr>
          <p:txBody>
            <a:bodyPr rtlCol="0" anchor="ctr"/>
            <a:lstStyle/>
            <a:p>
              <a:endParaRPr lang="zh-CN" altLang="en-US"/>
            </a:p>
          </p:txBody>
        </p:sp>
        <p:sp>
          <p:nvSpPr>
            <p:cNvPr id="283" name="任意多边形: 形状 282">
              <a:extLst>
                <a:ext uri="{FF2B5EF4-FFF2-40B4-BE49-F238E27FC236}">
                  <a16:creationId xmlns:a16="http://schemas.microsoft.com/office/drawing/2014/main" id="{7F922D99-20FF-4482-B769-07C8B4985BED}"/>
                </a:ext>
              </a:extLst>
            </p:cNvPr>
            <p:cNvSpPr/>
            <p:nvPr/>
          </p:nvSpPr>
          <p:spPr>
            <a:xfrm>
              <a:off x="129858" y="129858"/>
              <a:ext cx="63500" cy="63500"/>
            </a:xfrm>
            <a:custGeom>
              <a:avLst/>
              <a:gdLst>
                <a:gd name="connsiteX0" fmla="*/ 60007 w 63500"/>
                <a:gd name="connsiteY0" fmla="*/ 60007 h 63500"/>
                <a:gd name="connsiteX1" fmla="*/ 4763 w 63500"/>
                <a:gd name="connsiteY1" fmla="*/ 4763 h 63500"/>
              </a:gdLst>
              <a:ahLst/>
              <a:cxnLst>
                <a:cxn ang="0">
                  <a:pos x="connsiteX0" y="connsiteY0"/>
                </a:cxn>
                <a:cxn ang="0">
                  <a:pos x="connsiteX1" y="connsiteY1"/>
                </a:cxn>
              </a:cxnLst>
              <a:rect l="l" t="t" r="r" b="b"/>
              <a:pathLst>
                <a:path w="63500" h="63500">
                  <a:moveTo>
                    <a:pt x="60007" y="60007"/>
                  </a:moveTo>
                  <a:lnTo>
                    <a:pt x="4763" y="4763"/>
                  </a:lnTo>
                </a:path>
              </a:pathLst>
            </a:custGeom>
            <a:ln w="9525" cap="flat">
              <a:solidFill>
                <a:srgbClr val="808080"/>
              </a:solidFill>
              <a:prstDash val="solid"/>
              <a:miter/>
            </a:ln>
          </p:spPr>
          <p:txBody>
            <a:bodyPr rtlCol="0" anchor="ctr"/>
            <a:lstStyle/>
            <a:p>
              <a:endParaRPr lang="zh-CN" altLang="en-US"/>
            </a:p>
          </p:txBody>
        </p:sp>
      </p:grpSp>
      <p:grpSp>
        <p:nvGrpSpPr>
          <p:cNvPr id="30" name="右下">
            <a:extLst>
              <a:ext uri="{FF2B5EF4-FFF2-40B4-BE49-F238E27FC236}">
                <a16:creationId xmlns:a16="http://schemas.microsoft.com/office/drawing/2014/main" id="{7A43CA42-72E2-4DF1-9FF6-F1C34EDE6BD7}"/>
              </a:ext>
            </a:extLst>
          </p:cNvPr>
          <p:cNvGrpSpPr/>
          <p:nvPr/>
        </p:nvGrpSpPr>
        <p:grpSpPr>
          <a:xfrm>
            <a:off x="11909743" y="6605326"/>
            <a:ext cx="149860" cy="149861"/>
            <a:chOff x="11911013" y="6577647"/>
            <a:chExt cx="149860" cy="149861"/>
          </a:xfrm>
        </p:grpSpPr>
        <p:sp>
          <p:nvSpPr>
            <p:cNvPr id="288" name="任意多边形: 形状 287">
              <a:extLst>
                <a:ext uri="{FF2B5EF4-FFF2-40B4-BE49-F238E27FC236}">
                  <a16:creationId xmlns:a16="http://schemas.microsoft.com/office/drawing/2014/main" id="{1F4B285B-A35F-45D7-8E46-5F23C1C3F62C}"/>
                </a:ext>
              </a:extLst>
            </p:cNvPr>
            <p:cNvSpPr/>
            <p:nvPr/>
          </p:nvSpPr>
          <p:spPr>
            <a:xfrm>
              <a:off x="11997373" y="6577647"/>
              <a:ext cx="63500" cy="63500"/>
            </a:xfrm>
            <a:custGeom>
              <a:avLst/>
              <a:gdLst>
                <a:gd name="connsiteX0" fmla="*/ 60008 w 63500"/>
                <a:gd name="connsiteY0" fmla="*/ 4762 h 63500"/>
                <a:gd name="connsiteX1" fmla="*/ 4762 w 63500"/>
                <a:gd name="connsiteY1" fmla="*/ 60008 h 63500"/>
              </a:gdLst>
              <a:ahLst/>
              <a:cxnLst>
                <a:cxn ang="0">
                  <a:pos x="connsiteX0" y="connsiteY0"/>
                </a:cxn>
                <a:cxn ang="0">
                  <a:pos x="connsiteX1" y="connsiteY1"/>
                </a:cxn>
              </a:cxnLst>
              <a:rect l="l" t="t" r="r" b="b"/>
              <a:pathLst>
                <a:path w="63500" h="63500">
                  <a:moveTo>
                    <a:pt x="60008" y="4762"/>
                  </a:moveTo>
                  <a:lnTo>
                    <a:pt x="4762" y="60008"/>
                  </a:lnTo>
                </a:path>
              </a:pathLst>
            </a:custGeom>
            <a:ln w="9525" cap="flat">
              <a:solidFill>
                <a:srgbClr val="808080"/>
              </a:solidFill>
              <a:prstDash val="solid"/>
              <a:miter/>
            </a:ln>
          </p:spPr>
          <p:txBody>
            <a:bodyPr rtlCol="0" anchor="ctr"/>
            <a:lstStyle/>
            <a:p>
              <a:endParaRPr lang="zh-CN" altLang="en-US"/>
            </a:p>
          </p:txBody>
        </p:sp>
        <p:sp>
          <p:nvSpPr>
            <p:cNvPr id="289" name="任意多边形: 形状 288">
              <a:extLst>
                <a:ext uri="{FF2B5EF4-FFF2-40B4-BE49-F238E27FC236}">
                  <a16:creationId xmlns:a16="http://schemas.microsoft.com/office/drawing/2014/main" id="{A9967CE6-E3C6-4206-9CC0-C1FECD012645}"/>
                </a:ext>
              </a:extLst>
            </p:cNvPr>
            <p:cNvSpPr/>
            <p:nvPr/>
          </p:nvSpPr>
          <p:spPr>
            <a:xfrm>
              <a:off x="11911013" y="6664008"/>
              <a:ext cx="63500" cy="63500"/>
            </a:xfrm>
            <a:custGeom>
              <a:avLst/>
              <a:gdLst>
                <a:gd name="connsiteX0" fmla="*/ 60643 w 63500"/>
                <a:gd name="connsiteY0" fmla="*/ 4762 h 63500"/>
                <a:gd name="connsiteX1" fmla="*/ 4763 w 63500"/>
                <a:gd name="connsiteY1" fmla="*/ 60008 h 63500"/>
              </a:gdLst>
              <a:ahLst/>
              <a:cxnLst>
                <a:cxn ang="0">
                  <a:pos x="connsiteX0" y="connsiteY0"/>
                </a:cxn>
                <a:cxn ang="0">
                  <a:pos x="connsiteX1" y="connsiteY1"/>
                </a:cxn>
              </a:cxnLst>
              <a:rect l="l" t="t" r="r" b="b"/>
              <a:pathLst>
                <a:path w="63500" h="63500">
                  <a:moveTo>
                    <a:pt x="60643" y="4762"/>
                  </a:moveTo>
                  <a:lnTo>
                    <a:pt x="4763" y="60008"/>
                  </a:lnTo>
                </a:path>
              </a:pathLst>
            </a:custGeom>
            <a:ln w="9525" cap="flat">
              <a:solidFill>
                <a:srgbClr val="808080"/>
              </a:solidFill>
              <a:prstDash val="solid"/>
              <a:miter/>
            </a:ln>
          </p:spPr>
          <p:txBody>
            <a:bodyPr rtlCol="0" anchor="ctr"/>
            <a:lstStyle/>
            <a:p>
              <a:endParaRPr lang="zh-CN" altLang="en-US"/>
            </a:p>
          </p:txBody>
        </p:sp>
        <p:sp>
          <p:nvSpPr>
            <p:cNvPr id="290" name="任意多边形: 形状 289">
              <a:extLst>
                <a:ext uri="{FF2B5EF4-FFF2-40B4-BE49-F238E27FC236}">
                  <a16:creationId xmlns:a16="http://schemas.microsoft.com/office/drawing/2014/main" id="{59770130-54E5-40C1-A838-A80335E0901D}"/>
                </a:ext>
              </a:extLst>
            </p:cNvPr>
            <p:cNvSpPr/>
            <p:nvPr/>
          </p:nvSpPr>
          <p:spPr>
            <a:xfrm>
              <a:off x="11997373" y="6664008"/>
              <a:ext cx="63500" cy="63500"/>
            </a:xfrm>
            <a:custGeom>
              <a:avLst/>
              <a:gdLst>
                <a:gd name="connsiteX0" fmla="*/ 60008 w 63500"/>
                <a:gd name="connsiteY0" fmla="*/ 60008 h 63500"/>
                <a:gd name="connsiteX1" fmla="*/ 4762 w 63500"/>
                <a:gd name="connsiteY1" fmla="*/ 4762 h 63500"/>
              </a:gdLst>
              <a:ahLst/>
              <a:cxnLst>
                <a:cxn ang="0">
                  <a:pos x="connsiteX0" y="connsiteY0"/>
                </a:cxn>
                <a:cxn ang="0">
                  <a:pos x="connsiteX1" y="connsiteY1"/>
                </a:cxn>
              </a:cxnLst>
              <a:rect l="l" t="t" r="r" b="b"/>
              <a:pathLst>
                <a:path w="63500" h="63500">
                  <a:moveTo>
                    <a:pt x="60008" y="60008"/>
                  </a:moveTo>
                  <a:lnTo>
                    <a:pt x="4762" y="4762"/>
                  </a:lnTo>
                </a:path>
              </a:pathLst>
            </a:custGeom>
            <a:ln w="9525" cap="flat">
              <a:solidFill>
                <a:srgbClr val="808080"/>
              </a:solidFill>
              <a:prstDash val="solid"/>
              <a:miter/>
            </a:ln>
          </p:spPr>
          <p:txBody>
            <a:bodyPr rtlCol="0" anchor="ctr"/>
            <a:lstStyle/>
            <a:p>
              <a:endParaRPr lang="zh-CN" altLang="en-US"/>
            </a:p>
          </p:txBody>
        </p:sp>
        <p:sp>
          <p:nvSpPr>
            <p:cNvPr id="291" name="任意多边形: 形状 290">
              <a:extLst>
                <a:ext uri="{FF2B5EF4-FFF2-40B4-BE49-F238E27FC236}">
                  <a16:creationId xmlns:a16="http://schemas.microsoft.com/office/drawing/2014/main" id="{AFE82AD9-4F8A-4AF8-807B-3FBC25422BA7}"/>
                </a:ext>
              </a:extLst>
            </p:cNvPr>
            <p:cNvSpPr/>
            <p:nvPr/>
          </p:nvSpPr>
          <p:spPr>
            <a:xfrm>
              <a:off x="11911013" y="6577647"/>
              <a:ext cx="63500" cy="63500"/>
            </a:xfrm>
            <a:custGeom>
              <a:avLst/>
              <a:gdLst>
                <a:gd name="connsiteX0" fmla="*/ 60643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643" y="60008"/>
                  </a:moveTo>
                  <a:lnTo>
                    <a:pt x="4763" y="4762"/>
                  </a:lnTo>
                </a:path>
              </a:pathLst>
            </a:custGeom>
            <a:ln w="9525" cap="flat">
              <a:solidFill>
                <a:srgbClr val="808080"/>
              </a:solidFill>
              <a:prstDash val="solid"/>
              <a:miter/>
            </a:ln>
          </p:spPr>
          <p:txBody>
            <a:bodyPr rtlCol="0" anchor="ctr"/>
            <a:lstStyle/>
            <a:p>
              <a:endParaRPr lang="zh-CN" altLang="en-US"/>
            </a:p>
          </p:txBody>
        </p:sp>
      </p:grpSp>
      <p:grpSp>
        <p:nvGrpSpPr>
          <p:cNvPr id="29" name="右上">
            <a:extLst>
              <a:ext uri="{FF2B5EF4-FFF2-40B4-BE49-F238E27FC236}">
                <a16:creationId xmlns:a16="http://schemas.microsoft.com/office/drawing/2014/main" id="{6CED0418-1DEB-42BE-B1B6-8FF0329A3331}"/>
              </a:ext>
            </a:extLst>
          </p:cNvPr>
          <p:cNvGrpSpPr/>
          <p:nvPr/>
        </p:nvGrpSpPr>
        <p:grpSpPr>
          <a:xfrm>
            <a:off x="11909743" y="161982"/>
            <a:ext cx="149860" cy="149225"/>
            <a:chOff x="11911013" y="134303"/>
            <a:chExt cx="149860" cy="149225"/>
          </a:xfrm>
        </p:grpSpPr>
        <p:sp>
          <p:nvSpPr>
            <p:cNvPr id="292" name="任意多边形: 形状 291">
              <a:extLst>
                <a:ext uri="{FF2B5EF4-FFF2-40B4-BE49-F238E27FC236}">
                  <a16:creationId xmlns:a16="http://schemas.microsoft.com/office/drawing/2014/main" id="{595877E3-93E8-4042-A1B4-80CDB3A5D2FE}"/>
                </a:ext>
              </a:extLst>
            </p:cNvPr>
            <p:cNvSpPr/>
            <p:nvPr/>
          </p:nvSpPr>
          <p:spPr>
            <a:xfrm>
              <a:off x="11997373" y="134303"/>
              <a:ext cx="63500" cy="63500"/>
            </a:xfrm>
            <a:custGeom>
              <a:avLst/>
              <a:gdLst>
                <a:gd name="connsiteX0" fmla="*/ 60008 w 63500"/>
                <a:gd name="connsiteY0" fmla="*/ 4762 h 63500"/>
                <a:gd name="connsiteX1" fmla="*/ 4762 w 63500"/>
                <a:gd name="connsiteY1" fmla="*/ 60008 h 63500"/>
              </a:gdLst>
              <a:ahLst/>
              <a:cxnLst>
                <a:cxn ang="0">
                  <a:pos x="connsiteX0" y="connsiteY0"/>
                </a:cxn>
                <a:cxn ang="0">
                  <a:pos x="connsiteX1" y="connsiteY1"/>
                </a:cxn>
              </a:cxnLst>
              <a:rect l="l" t="t" r="r" b="b"/>
              <a:pathLst>
                <a:path w="63500" h="63500">
                  <a:moveTo>
                    <a:pt x="60008" y="4762"/>
                  </a:moveTo>
                  <a:lnTo>
                    <a:pt x="4762" y="60008"/>
                  </a:lnTo>
                </a:path>
              </a:pathLst>
            </a:custGeom>
            <a:ln w="9525" cap="flat">
              <a:solidFill>
                <a:srgbClr val="808080"/>
              </a:solidFill>
              <a:prstDash val="solid"/>
              <a:miter/>
            </a:ln>
          </p:spPr>
          <p:txBody>
            <a:bodyPr rtlCol="0" anchor="ctr"/>
            <a:lstStyle/>
            <a:p>
              <a:endParaRPr lang="zh-CN" altLang="en-US"/>
            </a:p>
          </p:txBody>
        </p:sp>
        <p:sp>
          <p:nvSpPr>
            <p:cNvPr id="293" name="任意多边形: 形状 292">
              <a:extLst>
                <a:ext uri="{FF2B5EF4-FFF2-40B4-BE49-F238E27FC236}">
                  <a16:creationId xmlns:a16="http://schemas.microsoft.com/office/drawing/2014/main" id="{D26BFEAB-1074-4D27-843F-2EE7B3DF0210}"/>
                </a:ext>
              </a:extLst>
            </p:cNvPr>
            <p:cNvSpPr/>
            <p:nvPr/>
          </p:nvSpPr>
          <p:spPr>
            <a:xfrm>
              <a:off x="11911013" y="220028"/>
              <a:ext cx="63500" cy="63500"/>
            </a:xfrm>
            <a:custGeom>
              <a:avLst/>
              <a:gdLst>
                <a:gd name="connsiteX0" fmla="*/ 60643 w 63500"/>
                <a:gd name="connsiteY0" fmla="*/ 4763 h 63500"/>
                <a:gd name="connsiteX1" fmla="*/ 4763 w 63500"/>
                <a:gd name="connsiteY1" fmla="*/ 60007 h 63500"/>
              </a:gdLst>
              <a:ahLst/>
              <a:cxnLst>
                <a:cxn ang="0">
                  <a:pos x="connsiteX0" y="connsiteY0"/>
                </a:cxn>
                <a:cxn ang="0">
                  <a:pos x="connsiteX1" y="connsiteY1"/>
                </a:cxn>
              </a:cxnLst>
              <a:rect l="l" t="t" r="r" b="b"/>
              <a:pathLst>
                <a:path w="63500" h="63500">
                  <a:moveTo>
                    <a:pt x="60643" y="4763"/>
                  </a:moveTo>
                  <a:lnTo>
                    <a:pt x="4763" y="60007"/>
                  </a:lnTo>
                </a:path>
              </a:pathLst>
            </a:custGeom>
            <a:ln w="9525" cap="flat">
              <a:solidFill>
                <a:srgbClr val="808080"/>
              </a:solid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9CF01D3B-5BC4-45BD-B20B-382289366F9B}"/>
                </a:ext>
              </a:extLst>
            </p:cNvPr>
            <p:cNvSpPr/>
            <p:nvPr/>
          </p:nvSpPr>
          <p:spPr>
            <a:xfrm>
              <a:off x="11997373" y="220028"/>
              <a:ext cx="63500" cy="63500"/>
            </a:xfrm>
            <a:custGeom>
              <a:avLst/>
              <a:gdLst>
                <a:gd name="connsiteX0" fmla="*/ 60008 w 63500"/>
                <a:gd name="connsiteY0" fmla="*/ 60007 h 63500"/>
                <a:gd name="connsiteX1" fmla="*/ 4762 w 63500"/>
                <a:gd name="connsiteY1" fmla="*/ 4763 h 63500"/>
              </a:gdLst>
              <a:ahLst/>
              <a:cxnLst>
                <a:cxn ang="0">
                  <a:pos x="connsiteX0" y="connsiteY0"/>
                </a:cxn>
                <a:cxn ang="0">
                  <a:pos x="connsiteX1" y="connsiteY1"/>
                </a:cxn>
              </a:cxnLst>
              <a:rect l="l" t="t" r="r" b="b"/>
              <a:pathLst>
                <a:path w="63500" h="63500">
                  <a:moveTo>
                    <a:pt x="60008" y="60007"/>
                  </a:moveTo>
                  <a:lnTo>
                    <a:pt x="4762" y="4763"/>
                  </a:lnTo>
                </a:path>
              </a:pathLst>
            </a:custGeom>
            <a:ln w="9525" cap="flat">
              <a:solidFill>
                <a:srgbClr val="808080"/>
              </a:solidFill>
              <a:prstDash val="solid"/>
              <a:miter/>
            </a:ln>
          </p:spPr>
          <p:txBody>
            <a:bodyPr rtlCol="0" anchor="ctr"/>
            <a:lstStyle/>
            <a:p>
              <a:endParaRPr lang="zh-CN" altLang="en-US"/>
            </a:p>
          </p:txBody>
        </p:sp>
        <p:sp>
          <p:nvSpPr>
            <p:cNvPr id="295" name="任意多边形: 形状 294">
              <a:extLst>
                <a:ext uri="{FF2B5EF4-FFF2-40B4-BE49-F238E27FC236}">
                  <a16:creationId xmlns:a16="http://schemas.microsoft.com/office/drawing/2014/main" id="{C962B41F-2A3E-44BB-9785-48C2CC0FA84F}"/>
                </a:ext>
              </a:extLst>
            </p:cNvPr>
            <p:cNvSpPr/>
            <p:nvPr/>
          </p:nvSpPr>
          <p:spPr>
            <a:xfrm>
              <a:off x="11911013" y="134303"/>
              <a:ext cx="63500" cy="63500"/>
            </a:xfrm>
            <a:custGeom>
              <a:avLst/>
              <a:gdLst>
                <a:gd name="connsiteX0" fmla="*/ 60643 w 63500"/>
                <a:gd name="connsiteY0" fmla="*/ 60008 h 63500"/>
                <a:gd name="connsiteX1" fmla="*/ 4763 w 63500"/>
                <a:gd name="connsiteY1" fmla="*/ 4762 h 63500"/>
              </a:gdLst>
              <a:ahLst/>
              <a:cxnLst>
                <a:cxn ang="0">
                  <a:pos x="connsiteX0" y="connsiteY0"/>
                </a:cxn>
                <a:cxn ang="0">
                  <a:pos x="connsiteX1" y="connsiteY1"/>
                </a:cxn>
              </a:cxnLst>
              <a:rect l="l" t="t" r="r" b="b"/>
              <a:pathLst>
                <a:path w="63500" h="63500">
                  <a:moveTo>
                    <a:pt x="60643" y="60008"/>
                  </a:moveTo>
                  <a:lnTo>
                    <a:pt x="4763" y="4762"/>
                  </a:lnTo>
                </a:path>
              </a:pathLst>
            </a:custGeom>
            <a:ln w="9525" cap="flat">
              <a:solidFill>
                <a:srgbClr val="808080"/>
              </a:solidFill>
              <a:prstDash val="solid"/>
              <a:miter/>
            </a:ln>
          </p:spPr>
          <p:txBody>
            <a:bodyPr rtlCol="0" anchor="ctr"/>
            <a:lstStyle/>
            <a:p>
              <a:endParaRPr lang="zh-CN" altLang="en-US"/>
            </a:p>
          </p:txBody>
        </p:sp>
      </p:grpSp>
      <p:sp>
        <p:nvSpPr>
          <p:cNvPr id="309" name="左滑块">
            <a:extLst>
              <a:ext uri="{FF2B5EF4-FFF2-40B4-BE49-F238E27FC236}">
                <a16:creationId xmlns:a16="http://schemas.microsoft.com/office/drawing/2014/main" id="{F6A1BBA5-22B4-4B1F-BAA9-37ACC9448AE6}"/>
              </a:ext>
            </a:extLst>
          </p:cNvPr>
          <p:cNvSpPr/>
          <p:nvPr/>
        </p:nvSpPr>
        <p:spPr>
          <a:xfrm>
            <a:off x="177165" y="3258559"/>
            <a:ext cx="50800" cy="393700"/>
          </a:xfrm>
          <a:custGeom>
            <a:avLst/>
            <a:gdLst>
              <a:gd name="connsiteX0" fmla="*/ 3175 w 50800"/>
              <a:gd name="connsiteY0" fmla="*/ 3175 h 393700"/>
              <a:gd name="connsiteX1" fmla="*/ 50800 w 50800"/>
              <a:gd name="connsiteY1" fmla="*/ 3175 h 393700"/>
              <a:gd name="connsiteX2" fmla="*/ 50800 w 50800"/>
              <a:gd name="connsiteY2" fmla="*/ 393700 h 393700"/>
              <a:gd name="connsiteX3" fmla="*/ 3175 w 50800"/>
              <a:gd name="connsiteY3" fmla="*/ 393700 h 393700"/>
            </a:gdLst>
            <a:ahLst/>
            <a:cxnLst>
              <a:cxn ang="0">
                <a:pos x="connsiteX0" y="connsiteY0"/>
              </a:cxn>
              <a:cxn ang="0">
                <a:pos x="connsiteX1" y="connsiteY1"/>
              </a:cxn>
              <a:cxn ang="0">
                <a:pos x="connsiteX2" y="connsiteY2"/>
              </a:cxn>
              <a:cxn ang="0">
                <a:pos x="connsiteX3" y="connsiteY3"/>
              </a:cxn>
            </a:cxnLst>
            <a:rect l="l" t="t" r="r" b="b"/>
            <a:pathLst>
              <a:path w="50800" h="393700">
                <a:moveTo>
                  <a:pt x="3175" y="3175"/>
                </a:moveTo>
                <a:lnTo>
                  <a:pt x="50800" y="3175"/>
                </a:lnTo>
                <a:lnTo>
                  <a:pt x="50800" y="393700"/>
                </a:lnTo>
                <a:lnTo>
                  <a:pt x="3175" y="393700"/>
                </a:lnTo>
                <a:close/>
              </a:path>
            </a:pathLst>
          </a:custGeom>
          <a:solidFill>
            <a:srgbClr val="808080"/>
          </a:solidFill>
          <a:ln w="6350" cap="flat">
            <a:noFill/>
            <a:prstDash val="solid"/>
            <a:miter/>
          </a:ln>
        </p:spPr>
        <p:txBody>
          <a:bodyPr rtlCol="0" anchor="ctr"/>
          <a:lstStyle/>
          <a:p>
            <a:endParaRPr lang="zh-CN" altLang="en-US"/>
          </a:p>
        </p:txBody>
      </p:sp>
      <p:sp>
        <p:nvSpPr>
          <p:cNvPr id="325" name="左圈点">
            <a:extLst>
              <a:ext uri="{FF2B5EF4-FFF2-40B4-BE49-F238E27FC236}">
                <a16:creationId xmlns:a16="http://schemas.microsoft.com/office/drawing/2014/main" id="{D76DCB0A-68D2-40AF-A875-618C6AF003C8}"/>
              </a:ext>
            </a:extLst>
          </p:cNvPr>
          <p:cNvSpPr/>
          <p:nvPr/>
        </p:nvSpPr>
        <p:spPr>
          <a:xfrm>
            <a:off x="10983597" y="6153880"/>
            <a:ext cx="25400" cy="25400"/>
          </a:xfrm>
          <a:custGeom>
            <a:avLst/>
            <a:gdLst>
              <a:gd name="connsiteX0" fmla="*/ 25082 w 25400"/>
              <a:gd name="connsiteY0" fmla="*/ 14922 h 25400"/>
              <a:gd name="connsiteX1" fmla="*/ 14923 w 25400"/>
              <a:gd name="connsiteY1" fmla="*/ 25082 h 25400"/>
              <a:gd name="connsiteX2" fmla="*/ 4763 w 25400"/>
              <a:gd name="connsiteY2" fmla="*/ 14922 h 25400"/>
              <a:gd name="connsiteX3" fmla="*/ 14923 w 25400"/>
              <a:gd name="connsiteY3" fmla="*/ 4763 h 25400"/>
              <a:gd name="connsiteX4" fmla="*/ 25082 w 25400"/>
              <a:gd name="connsiteY4" fmla="*/ 14922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5082" y="14922"/>
                </a:moveTo>
                <a:cubicBezTo>
                  <a:pt x="25082" y="20534"/>
                  <a:pt x="20533" y="25082"/>
                  <a:pt x="14923" y="25082"/>
                </a:cubicBezTo>
                <a:cubicBezTo>
                  <a:pt x="9311" y="25082"/>
                  <a:pt x="4763" y="20533"/>
                  <a:pt x="4763" y="14922"/>
                </a:cubicBezTo>
                <a:cubicBezTo>
                  <a:pt x="4763" y="9311"/>
                  <a:pt x="9312" y="4763"/>
                  <a:pt x="14923" y="4763"/>
                </a:cubicBezTo>
                <a:cubicBezTo>
                  <a:pt x="20534" y="4763"/>
                  <a:pt x="25082" y="9312"/>
                  <a:pt x="25082" y="14922"/>
                </a:cubicBezTo>
                <a:close/>
              </a:path>
            </a:pathLst>
          </a:custGeom>
          <a:solidFill>
            <a:srgbClr val="B3B3B3"/>
          </a:solidFill>
          <a:ln w="9525" cap="flat">
            <a:noFill/>
            <a:prstDash val="solid"/>
            <a:miter/>
          </a:ln>
        </p:spPr>
        <p:txBody>
          <a:bodyPr rtlCol="0" anchor="ctr"/>
          <a:lstStyle/>
          <a:p>
            <a:endParaRPr lang="zh-CN" altLang="en-US"/>
          </a:p>
        </p:txBody>
      </p:sp>
      <p:grpSp>
        <p:nvGrpSpPr>
          <p:cNvPr id="16" name="右圈内1">
            <a:extLst>
              <a:ext uri="{FF2B5EF4-FFF2-40B4-BE49-F238E27FC236}">
                <a16:creationId xmlns:a16="http://schemas.microsoft.com/office/drawing/2014/main" id="{ADDBB8FB-E065-4FEF-BFE2-3625226D56AF}"/>
              </a:ext>
            </a:extLst>
          </p:cNvPr>
          <p:cNvGrpSpPr/>
          <p:nvPr/>
        </p:nvGrpSpPr>
        <p:grpSpPr>
          <a:xfrm>
            <a:off x="11422698" y="6208763"/>
            <a:ext cx="241300" cy="241934"/>
            <a:chOff x="6750368" y="5505133"/>
            <a:chExt cx="241300" cy="241934"/>
          </a:xfrm>
        </p:grpSpPr>
        <p:sp>
          <p:nvSpPr>
            <p:cNvPr id="331" name="任意多边形: 形状 330">
              <a:extLst>
                <a:ext uri="{FF2B5EF4-FFF2-40B4-BE49-F238E27FC236}">
                  <a16:creationId xmlns:a16="http://schemas.microsoft.com/office/drawing/2014/main" id="{092C0594-0997-4E0C-AF0A-945CC498D713}"/>
                </a:ext>
              </a:extLst>
            </p:cNvPr>
            <p:cNvSpPr/>
            <p:nvPr/>
          </p:nvSpPr>
          <p:spPr>
            <a:xfrm>
              <a:off x="6750368" y="5512117"/>
              <a:ext cx="234950" cy="234950"/>
            </a:xfrm>
            <a:custGeom>
              <a:avLst/>
              <a:gdLst>
                <a:gd name="connsiteX0" fmla="*/ 119063 w 234950"/>
                <a:gd name="connsiteY0" fmla="*/ 233363 h 234950"/>
                <a:gd name="connsiteX1" fmla="*/ 4763 w 234950"/>
                <a:gd name="connsiteY1" fmla="*/ 119063 h 234950"/>
                <a:gd name="connsiteX2" fmla="*/ 119063 w 234950"/>
                <a:gd name="connsiteY2" fmla="*/ 4763 h 234950"/>
                <a:gd name="connsiteX3" fmla="*/ 233363 w 234950"/>
                <a:gd name="connsiteY3" fmla="*/ 119063 h 234950"/>
                <a:gd name="connsiteX4" fmla="*/ 119063 w 234950"/>
                <a:gd name="connsiteY4" fmla="*/ 233363 h 234950"/>
                <a:gd name="connsiteX5" fmla="*/ 119063 w 234950"/>
                <a:gd name="connsiteY5" fmla="*/ 7303 h 234950"/>
                <a:gd name="connsiteX6" fmla="*/ 7302 w 234950"/>
                <a:gd name="connsiteY6" fmla="*/ 119063 h 234950"/>
                <a:gd name="connsiteX7" fmla="*/ 119063 w 234950"/>
                <a:gd name="connsiteY7" fmla="*/ 230823 h 234950"/>
                <a:gd name="connsiteX8" fmla="*/ 230822 w 234950"/>
                <a:gd name="connsiteY8" fmla="*/ 119063 h 234950"/>
                <a:gd name="connsiteX9" fmla="*/ 119063 w 234950"/>
                <a:gd name="connsiteY9" fmla="*/ 7303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950" h="234950">
                  <a:moveTo>
                    <a:pt x="119063" y="233363"/>
                  </a:moveTo>
                  <a:cubicBezTo>
                    <a:pt x="56197" y="233363"/>
                    <a:pt x="4763" y="181928"/>
                    <a:pt x="4763" y="119063"/>
                  </a:cubicBezTo>
                  <a:cubicBezTo>
                    <a:pt x="4763" y="56198"/>
                    <a:pt x="56197" y="4763"/>
                    <a:pt x="119063" y="4763"/>
                  </a:cubicBezTo>
                  <a:cubicBezTo>
                    <a:pt x="181927" y="4763"/>
                    <a:pt x="233363" y="56198"/>
                    <a:pt x="233363" y="119063"/>
                  </a:cubicBezTo>
                  <a:cubicBezTo>
                    <a:pt x="233363" y="181928"/>
                    <a:pt x="181927" y="233363"/>
                    <a:pt x="119063" y="233363"/>
                  </a:cubicBezTo>
                  <a:close/>
                  <a:moveTo>
                    <a:pt x="119063" y="7303"/>
                  </a:moveTo>
                  <a:cubicBezTo>
                    <a:pt x="57467" y="7303"/>
                    <a:pt x="7302" y="57467"/>
                    <a:pt x="7302" y="119063"/>
                  </a:cubicBezTo>
                  <a:cubicBezTo>
                    <a:pt x="7302" y="180658"/>
                    <a:pt x="57467" y="230823"/>
                    <a:pt x="119063" y="230823"/>
                  </a:cubicBezTo>
                  <a:cubicBezTo>
                    <a:pt x="180657" y="230823"/>
                    <a:pt x="230822" y="180658"/>
                    <a:pt x="230822" y="119063"/>
                  </a:cubicBezTo>
                  <a:cubicBezTo>
                    <a:pt x="230822" y="57467"/>
                    <a:pt x="180657" y="7303"/>
                    <a:pt x="119063" y="7303"/>
                  </a:cubicBezTo>
                  <a:close/>
                </a:path>
              </a:pathLst>
            </a:custGeom>
            <a:solidFill>
              <a:srgbClr val="B3B3B3"/>
            </a:solidFill>
            <a:ln w="9525" cap="flat">
              <a:noFill/>
              <a:prstDash val="solid"/>
              <a:miter/>
            </a:ln>
          </p:spPr>
          <p:txBody>
            <a:bodyPr rtlCol="0" anchor="ctr"/>
            <a:lstStyle/>
            <a:p>
              <a:endParaRPr lang="zh-CN" altLang="en-US"/>
            </a:p>
          </p:txBody>
        </p:sp>
        <p:sp>
          <p:nvSpPr>
            <p:cNvPr id="333" name="任意多边形: 形状 332">
              <a:extLst>
                <a:ext uri="{FF2B5EF4-FFF2-40B4-BE49-F238E27FC236}">
                  <a16:creationId xmlns:a16="http://schemas.microsoft.com/office/drawing/2014/main" id="{E657FA93-228C-47BA-9826-31FB5897DC08}"/>
                </a:ext>
              </a:extLst>
            </p:cNvPr>
            <p:cNvSpPr/>
            <p:nvPr/>
          </p:nvSpPr>
          <p:spPr>
            <a:xfrm>
              <a:off x="6864668" y="5505133"/>
              <a:ext cx="127000" cy="127000"/>
            </a:xfrm>
            <a:custGeom>
              <a:avLst/>
              <a:gdLst>
                <a:gd name="connsiteX0" fmla="*/ 126047 w 127000"/>
                <a:gd name="connsiteY0" fmla="*/ 126047 h 127000"/>
                <a:gd name="connsiteX1" fmla="*/ 109538 w 127000"/>
                <a:gd name="connsiteY1" fmla="*/ 126047 h 127000"/>
                <a:gd name="connsiteX2" fmla="*/ 4763 w 127000"/>
                <a:gd name="connsiteY2" fmla="*/ 21272 h 127000"/>
                <a:gd name="connsiteX3" fmla="*/ 4763 w 127000"/>
                <a:gd name="connsiteY3" fmla="*/ 4763 h 127000"/>
                <a:gd name="connsiteX4" fmla="*/ 126047 w 127000"/>
                <a:gd name="connsiteY4" fmla="*/ 126047 h 12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00" h="127000">
                  <a:moveTo>
                    <a:pt x="126047" y="126047"/>
                  </a:moveTo>
                  <a:lnTo>
                    <a:pt x="109538" y="126047"/>
                  </a:lnTo>
                  <a:cubicBezTo>
                    <a:pt x="109538" y="68263"/>
                    <a:pt x="62547" y="21272"/>
                    <a:pt x="4763" y="21272"/>
                  </a:cubicBezTo>
                  <a:lnTo>
                    <a:pt x="4763" y="4763"/>
                  </a:lnTo>
                  <a:cubicBezTo>
                    <a:pt x="71438" y="4763"/>
                    <a:pt x="126047" y="59372"/>
                    <a:pt x="126047" y="126047"/>
                  </a:cubicBezTo>
                  <a:close/>
                </a:path>
              </a:pathLst>
            </a:custGeom>
            <a:solidFill>
              <a:srgbClr val="808080"/>
            </a:solidFill>
            <a:ln w="9525" cap="flat">
              <a:noFill/>
              <a:prstDash val="solid"/>
              <a:miter/>
            </a:ln>
          </p:spPr>
          <p:txBody>
            <a:bodyPr rtlCol="0" anchor="ctr"/>
            <a:lstStyle/>
            <a:p>
              <a:endParaRPr lang="zh-CN" altLang="en-US"/>
            </a:p>
          </p:txBody>
        </p:sp>
      </p:grpSp>
      <p:grpSp>
        <p:nvGrpSpPr>
          <p:cNvPr id="15" name="右圈外2">
            <a:extLst>
              <a:ext uri="{FF2B5EF4-FFF2-40B4-BE49-F238E27FC236}">
                <a16:creationId xmlns:a16="http://schemas.microsoft.com/office/drawing/2014/main" id="{154495A6-DDF1-427C-BBFC-6F12EF8F9201}"/>
              </a:ext>
            </a:extLst>
          </p:cNvPr>
          <p:cNvGrpSpPr/>
          <p:nvPr/>
        </p:nvGrpSpPr>
        <p:grpSpPr>
          <a:xfrm>
            <a:off x="11378406" y="6171933"/>
            <a:ext cx="318612" cy="318135"/>
            <a:chOff x="6706076" y="5468303"/>
            <a:chExt cx="318612" cy="318135"/>
          </a:xfrm>
        </p:grpSpPr>
        <p:sp>
          <p:nvSpPr>
            <p:cNvPr id="332" name="任意多边形: 形状 331">
              <a:extLst>
                <a:ext uri="{FF2B5EF4-FFF2-40B4-BE49-F238E27FC236}">
                  <a16:creationId xmlns:a16="http://schemas.microsoft.com/office/drawing/2014/main" id="{27D2A7FE-42F6-4728-8967-013D967D08F4}"/>
                </a:ext>
              </a:extLst>
            </p:cNvPr>
            <p:cNvSpPr/>
            <p:nvPr/>
          </p:nvSpPr>
          <p:spPr>
            <a:xfrm>
              <a:off x="6713538" y="5475288"/>
              <a:ext cx="311150" cy="311150"/>
            </a:xfrm>
            <a:custGeom>
              <a:avLst/>
              <a:gdLst>
                <a:gd name="connsiteX0" fmla="*/ 155893 w 311150"/>
                <a:gd name="connsiteY0" fmla="*/ 307022 h 311150"/>
                <a:gd name="connsiteX1" fmla="*/ 4763 w 311150"/>
                <a:gd name="connsiteY1" fmla="*/ 155892 h 311150"/>
                <a:gd name="connsiteX2" fmla="*/ 155893 w 311150"/>
                <a:gd name="connsiteY2" fmla="*/ 4763 h 311150"/>
                <a:gd name="connsiteX3" fmla="*/ 307022 w 311150"/>
                <a:gd name="connsiteY3" fmla="*/ 155892 h 311150"/>
                <a:gd name="connsiteX4" fmla="*/ 155893 w 311150"/>
                <a:gd name="connsiteY4" fmla="*/ 307022 h 311150"/>
                <a:gd name="connsiteX5" fmla="*/ 155893 w 311150"/>
                <a:gd name="connsiteY5" fmla="*/ 6667 h 311150"/>
                <a:gd name="connsiteX6" fmla="*/ 6668 w 311150"/>
                <a:gd name="connsiteY6" fmla="*/ 155892 h 311150"/>
                <a:gd name="connsiteX7" fmla="*/ 155893 w 311150"/>
                <a:gd name="connsiteY7" fmla="*/ 305117 h 311150"/>
                <a:gd name="connsiteX8" fmla="*/ 305118 w 311150"/>
                <a:gd name="connsiteY8" fmla="*/ 155892 h 311150"/>
                <a:gd name="connsiteX9" fmla="*/ 155893 w 311150"/>
                <a:gd name="connsiteY9" fmla="*/ 6667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150" h="311150">
                  <a:moveTo>
                    <a:pt x="155893" y="307022"/>
                  </a:moveTo>
                  <a:cubicBezTo>
                    <a:pt x="72707" y="307022"/>
                    <a:pt x="4763" y="239078"/>
                    <a:pt x="4763" y="155892"/>
                  </a:cubicBezTo>
                  <a:cubicBezTo>
                    <a:pt x="4763" y="72708"/>
                    <a:pt x="72707" y="4763"/>
                    <a:pt x="155893" y="4763"/>
                  </a:cubicBezTo>
                  <a:cubicBezTo>
                    <a:pt x="239078" y="4763"/>
                    <a:pt x="307022" y="72708"/>
                    <a:pt x="307022" y="155892"/>
                  </a:cubicBezTo>
                  <a:cubicBezTo>
                    <a:pt x="307022" y="239078"/>
                    <a:pt x="239078" y="307022"/>
                    <a:pt x="155893" y="307022"/>
                  </a:cubicBezTo>
                  <a:close/>
                  <a:moveTo>
                    <a:pt x="155893" y="6667"/>
                  </a:moveTo>
                  <a:cubicBezTo>
                    <a:pt x="73343" y="6667"/>
                    <a:pt x="6668" y="73342"/>
                    <a:pt x="6668" y="155892"/>
                  </a:cubicBezTo>
                  <a:cubicBezTo>
                    <a:pt x="6668" y="238442"/>
                    <a:pt x="73343" y="305117"/>
                    <a:pt x="155893" y="305117"/>
                  </a:cubicBezTo>
                  <a:cubicBezTo>
                    <a:pt x="238443" y="305117"/>
                    <a:pt x="305118" y="238442"/>
                    <a:pt x="305118" y="155892"/>
                  </a:cubicBezTo>
                  <a:cubicBezTo>
                    <a:pt x="305118" y="73978"/>
                    <a:pt x="237807" y="6667"/>
                    <a:pt x="155893" y="6667"/>
                  </a:cubicBezTo>
                  <a:close/>
                </a:path>
              </a:pathLst>
            </a:custGeom>
            <a:solidFill>
              <a:srgbClr val="B3B3B3"/>
            </a:solidFill>
            <a:ln w="9525" cap="flat">
              <a:noFill/>
              <a:prstDash val="solid"/>
              <a:miter/>
            </a:ln>
          </p:spPr>
          <p:txBody>
            <a:bodyPr rtlCol="0" anchor="ctr"/>
            <a:lstStyle/>
            <a:p>
              <a:endParaRPr lang="zh-CN" altLang="en-US"/>
            </a:p>
          </p:txBody>
        </p:sp>
        <p:sp>
          <p:nvSpPr>
            <p:cNvPr id="334" name="任意多边形: 形状 333">
              <a:extLst>
                <a:ext uri="{FF2B5EF4-FFF2-40B4-BE49-F238E27FC236}">
                  <a16:creationId xmlns:a16="http://schemas.microsoft.com/office/drawing/2014/main" id="{D013C790-5949-4667-A65D-663D0320C481}"/>
                </a:ext>
              </a:extLst>
            </p:cNvPr>
            <p:cNvSpPr/>
            <p:nvPr/>
          </p:nvSpPr>
          <p:spPr>
            <a:xfrm>
              <a:off x="6706076" y="5468303"/>
              <a:ext cx="273050" cy="279400"/>
            </a:xfrm>
            <a:custGeom>
              <a:avLst/>
              <a:gdLst>
                <a:gd name="connsiteX0" fmla="*/ 50959 w 273050"/>
                <a:gd name="connsiteY0" fmla="*/ 275272 h 279400"/>
                <a:gd name="connsiteX1" fmla="*/ 50959 w 273050"/>
                <a:gd name="connsiteY1" fmla="*/ 51117 h 279400"/>
                <a:gd name="connsiteX2" fmla="*/ 162718 w 273050"/>
                <a:gd name="connsiteY2" fmla="*/ 4763 h 279400"/>
                <a:gd name="connsiteX3" fmla="*/ 274479 w 273050"/>
                <a:gd name="connsiteY3" fmla="*/ 51117 h 279400"/>
                <a:gd name="connsiteX4" fmla="*/ 263049 w 273050"/>
                <a:gd name="connsiteY4" fmla="*/ 62547 h 279400"/>
                <a:gd name="connsiteX5" fmla="*/ 162718 w 273050"/>
                <a:gd name="connsiteY5" fmla="*/ 20638 h 279400"/>
                <a:gd name="connsiteX6" fmla="*/ 62389 w 273050"/>
                <a:gd name="connsiteY6" fmla="*/ 62547 h 279400"/>
                <a:gd name="connsiteX7" fmla="*/ 62389 w 273050"/>
                <a:gd name="connsiteY7" fmla="*/ 263207 h 279400"/>
                <a:gd name="connsiteX8" fmla="*/ 50959 w 273050"/>
                <a:gd name="connsiteY8" fmla="*/ 275272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50" h="279400">
                  <a:moveTo>
                    <a:pt x="50959" y="275272"/>
                  </a:moveTo>
                  <a:cubicBezTo>
                    <a:pt x="-10636" y="213677"/>
                    <a:pt x="-10636" y="113347"/>
                    <a:pt x="50959" y="51117"/>
                  </a:cubicBezTo>
                  <a:cubicBezTo>
                    <a:pt x="80804" y="21272"/>
                    <a:pt x="120809" y="4763"/>
                    <a:pt x="162718" y="4763"/>
                  </a:cubicBezTo>
                  <a:cubicBezTo>
                    <a:pt x="205264" y="4763"/>
                    <a:pt x="244634" y="21272"/>
                    <a:pt x="274479" y="51117"/>
                  </a:cubicBezTo>
                  <a:lnTo>
                    <a:pt x="263049" y="62547"/>
                  </a:lnTo>
                  <a:cubicBezTo>
                    <a:pt x="236379" y="35877"/>
                    <a:pt x="200818" y="20638"/>
                    <a:pt x="162718" y="20638"/>
                  </a:cubicBezTo>
                  <a:cubicBezTo>
                    <a:pt x="124618" y="20638"/>
                    <a:pt x="89059" y="35242"/>
                    <a:pt x="62389" y="62547"/>
                  </a:cubicBezTo>
                  <a:cubicBezTo>
                    <a:pt x="7143" y="117792"/>
                    <a:pt x="7143" y="207963"/>
                    <a:pt x="62389" y="263207"/>
                  </a:cubicBezTo>
                  <a:lnTo>
                    <a:pt x="50959" y="275272"/>
                  </a:lnTo>
                  <a:close/>
                </a:path>
              </a:pathLst>
            </a:custGeom>
            <a:solidFill>
              <a:srgbClr val="808080"/>
            </a:solidFill>
            <a:ln w="9525" cap="flat">
              <a:noFill/>
              <a:prstDash val="solid"/>
              <a:miter/>
            </a:ln>
          </p:spPr>
          <p:txBody>
            <a:bodyPr rtlCol="0" anchor="ctr"/>
            <a:lstStyle/>
            <a:p>
              <a:endParaRPr lang="zh-CN" altLang="en-US"/>
            </a:p>
          </p:txBody>
        </p:sp>
      </p:grpSp>
      <p:sp>
        <p:nvSpPr>
          <p:cNvPr id="335" name="右圈点">
            <a:extLst>
              <a:ext uri="{FF2B5EF4-FFF2-40B4-BE49-F238E27FC236}">
                <a16:creationId xmlns:a16="http://schemas.microsoft.com/office/drawing/2014/main" id="{2434247A-C8B1-4F2B-AF43-392F91E521DF}"/>
              </a:ext>
            </a:extLst>
          </p:cNvPr>
          <p:cNvSpPr/>
          <p:nvPr/>
        </p:nvSpPr>
        <p:spPr>
          <a:xfrm>
            <a:off x="11526838" y="6319888"/>
            <a:ext cx="25400" cy="25400"/>
          </a:xfrm>
          <a:custGeom>
            <a:avLst/>
            <a:gdLst>
              <a:gd name="connsiteX0" fmla="*/ 25083 w 25400"/>
              <a:gd name="connsiteY0" fmla="*/ 14922 h 25400"/>
              <a:gd name="connsiteX1" fmla="*/ 14923 w 25400"/>
              <a:gd name="connsiteY1" fmla="*/ 25082 h 25400"/>
              <a:gd name="connsiteX2" fmla="*/ 4763 w 25400"/>
              <a:gd name="connsiteY2" fmla="*/ 14922 h 25400"/>
              <a:gd name="connsiteX3" fmla="*/ 14923 w 25400"/>
              <a:gd name="connsiteY3" fmla="*/ 4763 h 25400"/>
              <a:gd name="connsiteX4" fmla="*/ 25083 w 25400"/>
              <a:gd name="connsiteY4" fmla="*/ 14922 h 2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 h="25400">
                <a:moveTo>
                  <a:pt x="25083" y="14922"/>
                </a:moveTo>
                <a:cubicBezTo>
                  <a:pt x="25083" y="20534"/>
                  <a:pt x="20534" y="25082"/>
                  <a:pt x="14923" y="25082"/>
                </a:cubicBezTo>
                <a:cubicBezTo>
                  <a:pt x="9312" y="25082"/>
                  <a:pt x="4763" y="20533"/>
                  <a:pt x="4763" y="14922"/>
                </a:cubicBezTo>
                <a:cubicBezTo>
                  <a:pt x="4763" y="9311"/>
                  <a:pt x="9312" y="4763"/>
                  <a:pt x="14923" y="4763"/>
                </a:cubicBezTo>
                <a:cubicBezTo>
                  <a:pt x="20534" y="4763"/>
                  <a:pt x="25083" y="9312"/>
                  <a:pt x="25083" y="14922"/>
                </a:cubicBezTo>
                <a:close/>
              </a:path>
            </a:pathLst>
          </a:custGeom>
          <a:solidFill>
            <a:srgbClr val="B3B3B3"/>
          </a:solidFill>
          <a:ln w="9525" cap="flat">
            <a:noFill/>
            <a:prstDash val="solid"/>
            <a:miter/>
          </a:ln>
        </p:spPr>
        <p:txBody>
          <a:bodyPr rtlCol="0" anchor="ctr"/>
          <a:lstStyle/>
          <a:p>
            <a:endParaRPr lang="zh-CN" altLang="en-US"/>
          </a:p>
        </p:txBody>
      </p:sp>
      <p:grpSp>
        <p:nvGrpSpPr>
          <p:cNvPr id="10" name="右圈外1">
            <a:extLst>
              <a:ext uri="{FF2B5EF4-FFF2-40B4-BE49-F238E27FC236}">
                <a16:creationId xmlns:a16="http://schemas.microsoft.com/office/drawing/2014/main" id="{230A80D0-5C43-40FC-9713-5E46B05D46DA}"/>
              </a:ext>
            </a:extLst>
          </p:cNvPr>
          <p:cNvGrpSpPr/>
          <p:nvPr/>
        </p:nvGrpSpPr>
        <p:grpSpPr>
          <a:xfrm>
            <a:off x="11343640" y="6136690"/>
            <a:ext cx="393700" cy="393700"/>
            <a:chOff x="6671310" y="5433060"/>
            <a:chExt cx="393700" cy="393700"/>
          </a:xfrm>
        </p:grpSpPr>
        <p:sp>
          <p:nvSpPr>
            <p:cNvPr id="336" name="任意多边形: 形状 335">
              <a:extLst>
                <a:ext uri="{FF2B5EF4-FFF2-40B4-BE49-F238E27FC236}">
                  <a16:creationId xmlns:a16="http://schemas.microsoft.com/office/drawing/2014/main" id="{9CAE7463-46BC-4E71-9E8B-59D76AA0029F}"/>
                </a:ext>
              </a:extLst>
            </p:cNvPr>
            <p:cNvSpPr/>
            <p:nvPr/>
          </p:nvSpPr>
          <p:spPr>
            <a:xfrm>
              <a:off x="6678454" y="5440204"/>
              <a:ext cx="381000" cy="381000"/>
            </a:xfrm>
            <a:custGeom>
              <a:avLst/>
              <a:gdLst>
                <a:gd name="connsiteX0" fmla="*/ 379571 w 381000"/>
                <a:gd name="connsiteY0" fmla="*/ 190976 h 381000"/>
                <a:gd name="connsiteX1" fmla="*/ 190977 w 381000"/>
                <a:gd name="connsiteY1" fmla="*/ 379571 h 381000"/>
                <a:gd name="connsiteX2" fmla="*/ 2382 w 381000"/>
                <a:gd name="connsiteY2" fmla="*/ 190976 h 381000"/>
                <a:gd name="connsiteX3" fmla="*/ 190977 w 381000"/>
                <a:gd name="connsiteY3" fmla="*/ 2381 h 381000"/>
                <a:gd name="connsiteX4" fmla="*/ 379571 w 381000"/>
                <a:gd name="connsiteY4" fmla="*/ 190976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379571" y="190976"/>
                  </a:moveTo>
                  <a:cubicBezTo>
                    <a:pt x="379571" y="295134"/>
                    <a:pt x="295135" y="379571"/>
                    <a:pt x="190977" y="379571"/>
                  </a:cubicBezTo>
                  <a:cubicBezTo>
                    <a:pt x="86819" y="379571"/>
                    <a:pt x="2382" y="295135"/>
                    <a:pt x="2382" y="190976"/>
                  </a:cubicBezTo>
                  <a:cubicBezTo>
                    <a:pt x="2382" y="86818"/>
                    <a:pt x="86819" y="2381"/>
                    <a:pt x="190977" y="2381"/>
                  </a:cubicBezTo>
                  <a:cubicBezTo>
                    <a:pt x="295135" y="2381"/>
                    <a:pt x="379571" y="86818"/>
                    <a:pt x="379571" y="190976"/>
                  </a:cubicBezTo>
                  <a:close/>
                </a:path>
              </a:pathLst>
            </a:custGeom>
            <a:noFill/>
            <a:ln w="4763" cap="flat">
              <a:solidFill>
                <a:srgbClr val="B3B3B3"/>
              </a:solidFill>
              <a:prstDash val="solid"/>
              <a:miter/>
            </a:ln>
          </p:spPr>
          <p:txBody>
            <a:bodyPr rtlCol="0" anchor="ctr"/>
            <a:lstStyle/>
            <a:p>
              <a:endParaRPr lang="zh-CN" altLang="en-US"/>
            </a:p>
          </p:txBody>
        </p:sp>
        <p:sp>
          <p:nvSpPr>
            <p:cNvPr id="337" name="任意多边形: 形状 336">
              <a:extLst>
                <a:ext uri="{FF2B5EF4-FFF2-40B4-BE49-F238E27FC236}">
                  <a16:creationId xmlns:a16="http://schemas.microsoft.com/office/drawing/2014/main" id="{8B02BAFA-C84F-4D1A-9B28-0CDF1D8226AC}"/>
                </a:ext>
              </a:extLst>
            </p:cNvPr>
            <p:cNvSpPr/>
            <p:nvPr/>
          </p:nvSpPr>
          <p:spPr>
            <a:xfrm>
              <a:off x="6671310" y="5433060"/>
              <a:ext cx="393700" cy="393700"/>
            </a:xfrm>
            <a:custGeom>
              <a:avLst/>
              <a:gdLst>
                <a:gd name="connsiteX0" fmla="*/ 198120 w 393700"/>
                <a:gd name="connsiteY0" fmla="*/ 9525 h 393700"/>
                <a:gd name="connsiteX1" fmla="*/ 386715 w 393700"/>
                <a:gd name="connsiteY1" fmla="*/ 198120 h 393700"/>
                <a:gd name="connsiteX2" fmla="*/ 198120 w 393700"/>
                <a:gd name="connsiteY2" fmla="*/ 386715 h 393700"/>
                <a:gd name="connsiteX3" fmla="*/ 9525 w 393700"/>
                <a:gd name="connsiteY3" fmla="*/ 198120 h 393700"/>
              </a:gdLst>
              <a:ahLst/>
              <a:cxnLst>
                <a:cxn ang="0">
                  <a:pos x="connsiteX0" y="connsiteY0"/>
                </a:cxn>
                <a:cxn ang="0">
                  <a:pos x="connsiteX1" y="connsiteY1"/>
                </a:cxn>
                <a:cxn ang="0">
                  <a:pos x="connsiteX2" y="connsiteY2"/>
                </a:cxn>
                <a:cxn ang="0">
                  <a:pos x="connsiteX3" y="connsiteY3"/>
                </a:cxn>
              </a:cxnLst>
              <a:rect l="l" t="t" r="r" b="b"/>
              <a:pathLst>
                <a:path w="393700" h="393700">
                  <a:moveTo>
                    <a:pt x="198120" y="9525"/>
                  </a:moveTo>
                  <a:cubicBezTo>
                    <a:pt x="302260" y="9525"/>
                    <a:pt x="386715" y="93980"/>
                    <a:pt x="386715" y="198120"/>
                  </a:cubicBezTo>
                  <a:cubicBezTo>
                    <a:pt x="386715" y="302260"/>
                    <a:pt x="302260" y="386715"/>
                    <a:pt x="198120" y="386715"/>
                  </a:cubicBezTo>
                  <a:cubicBezTo>
                    <a:pt x="93980" y="386715"/>
                    <a:pt x="9525" y="302260"/>
                    <a:pt x="9525" y="198120"/>
                  </a:cubicBezTo>
                </a:path>
              </a:pathLst>
            </a:custGeom>
            <a:noFill/>
            <a:ln w="19050" cap="flat">
              <a:solidFill>
                <a:srgbClr val="B3B3B3"/>
              </a:solidFill>
              <a:prstDash val="solid"/>
              <a:miter/>
            </a:ln>
          </p:spPr>
          <p:txBody>
            <a:bodyPr rtlCol="0" anchor="ctr"/>
            <a:lstStyle/>
            <a:p>
              <a:endParaRPr lang="zh-CN" altLang="en-US"/>
            </a:p>
          </p:txBody>
        </p:sp>
      </p:grpSp>
      <p:grpSp>
        <p:nvGrpSpPr>
          <p:cNvPr id="2" name="组合 1">
            <a:extLst>
              <a:ext uri="{FF2B5EF4-FFF2-40B4-BE49-F238E27FC236}">
                <a16:creationId xmlns:a16="http://schemas.microsoft.com/office/drawing/2014/main" id="{C1FC4206-40A6-4CE0-8E9F-79D278B7DFD4}"/>
              </a:ext>
            </a:extLst>
          </p:cNvPr>
          <p:cNvGrpSpPr/>
          <p:nvPr/>
        </p:nvGrpSpPr>
        <p:grpSpPr>
          <a:xfrm>
            <a:off x="438095" y="1939587"/>
            <a:ext cx="11225903" cy="3111352"/>
            <a:chOff x="361574" y="3053323"/>
            <a:chExt cx="11225903" cy="3111352"/>
          </a:xfrm>
        </p:grpSpPr>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B67F4271-B0D7-4636-A44B-2CD445559CD5}"/>
                    </a:ext>
                  </a:extLst>
                </p:cNvPr>
                <p:cNvSpPr txBox="1"/>
                <p:nvPr/>
              </p:nvSpPr>
              <p:spPr>
                <a:xfrm>
                  <a:off x="646113" y="3141940"/>
                  <a:ext cx="4130767" cy="769441"/>
                </a:xfrm>
                <a:prstGeom prst="rect">
                  <a:avLst/>
                </a:prstGeom>
                <a:noFill/>
              </p:spPr>
              <p:txBody>
                <a:bodyPr wrap="square">
                  <a:spAutoFit/>
                </a:bodyPr>
                <a:lstStyle/>
                <a:p>
                  <a:r>
                    <a:rPr lang="en-US" altLang="zh-CN" sz="2200" b="1" i="0" u="none" strike="noStrike" dirty="0">
                      <a:solidFill>
                        <a:srgbClr val="2B77C5"/>
                      </a:solidFill>
                      <a:effectLst/>
                      <a:latin typeface="tahoma" panose="020B0604030504040204" pitchFamily="34" charset="0"/>
                    </a:rPr>
                    <a:t>Expandation: </a:t>
                  </a:r>
                  <a:r>
                    <a:rPr lang="en-US" altLang="zh-CN" sz="2200" b="1" dirty="0">
                      <a:solidFill>
                        <a:srgbClr val="2B77C5"/>
                      </a:solidFill>
                      <a:latin typeface="tahoma" panose="020B0604030504040204" pitchFamily="34" charset="0"/>
                    </a:rPr>
                    <a:t>aperiodic</a:t>
                  </a:r>
                  <a:r>
                    <a:rPr lang="en-US" altLang="zh-CN" sz="2200" b="1" i="0" u="none" strike="noStrike" dirty="0">
                      <a:solidFill>
                        <a:srgbClr val="2B77C5"/>
                      </a:solidFill>
                      <a:effectLst/>
                      <a:latin typeface="tahoma" panose="020B0604030504040204" pitchFamily="34" charset="0"/>
                    </a:rPr>
                    <a:t>    	 		  (</a:t>
                  </a:r>
                  <a14:m>
                    <m:oMath xmlns:m="http://schemas.openxmlformats.org/officeDocument/2006/math">
                      <m:r>
                        <a:rPr lang="en-US" altLang="zh-CN" sz="2200" b="1" i="1" u="none" strike="noStrike" smtClean="0">
                          <a:solidFill>
                            <a:srgbClr val="2B77C5"/>
                          </a:solidFill>
                          <a:effectLst/>
                          <a:latin typeface="Cambria Math" panose="02040503050406030204" pitchFamily="18" charset="0"/>
                        </a:rPr>
                        <m:t>𝟐</m:t>
                      </m:r>
                      <m:r>
                        <a:rPr lang="en-US" altLang="zh-CN" sz="2200" b="1" i="1" u="none" strike="noStrike" smtClean="0">
                          <a:solidFill>
                            <a:srgbClr val="2B77C5"/>
                          </a:solidFill>
                          <a:effectLst/>
                          <a:latin typeface="Cambria Math" panose="02040503050406030204" pitchFamily="18" charset="0"/>
                        </a:rPr>
                        <m:t>𝑳</m:t>
                      </m:r>
                      <m:r>
                        <a:rPr lang="en-US" altLang="zh-CN" sz="2200" b="1" i="1" u="none" strike="noStrike" smtClean="0">
                          <a:solidFill>
                            <a:srgbClr val="2B77C5"/>
                          </a:solidFill>
                          <a:effectLst/>
                          <a:latin typeface="Cambria Math" panose="02040503050406030204" pitchFamily="18" charset="0"/>
                        </a:rPr>
                        <m:t>→∞</m:t>
                      </m:r>
                    </m:oMath>
                  </a14:m>
                  <a:r>
                    <a:rPr lang="en-US" altLang="zh-CN" sz="2200" b="1" i="0" u="none" strike="noStrike" dirty="0">
                      <a:solidFill>
                        <a:srgbClr val="2B77C5"/>
                      </a:solidFill>
                      <a:effectLst/>
                      <a:latin typeface="tahoma" panose="020B0604030504040204" pitchFamily="34" charset="0"/>
                    </a:rPr>
                    <a:t>)</a:t>
                  </a:r>
                  <a:r>
                    <a:rPr lang="en-US" altLang="zh-CN" sz="2200" b="0" i="0" dirty="0">
                      <a:solidFill>
                        <a:srgbClr val="999999"/>
                      </a:solidFill>
                      <a:effectLst/>
                      <a:latin typeface="tahoma" panose="020B0604030504040204" pitchFamily="34" charset="0"/>
                    </a:rPr>
                    <a:t> </a:t>
                  </a:r>
                  <a:endParaRPr lang="zh-CN" altLang="en-US" sz="2200" dirty="0"/>
                </a:p>
              </p:txBody>
            </p:sp>
          </mc:Choice>
          <mc:Fallback xmlns="">
            <p:sp>
              <p:nvSpPr>
                <p:cNvPr id="112" name="文本框 111">
                  <a:extLst>
                    <a:ext uri="{FF2B5EF4-FFF2-40B4-BE49-F238E27FC236}">
                      <a16:creationId xmlns:a16="http://schemas.microsoft.com/office/drawing/2014/main" id="{B67F4271-B0D7-4636-A44B-2CD445559CD5}"/>
                    </a:ext>
                  </a:extLst>
                </p:cNvPr>
                <p:cNvSpPr txBox="1">
                  <a:spLocks noRot="1" noChangeAspect="1" noMove="1" noResize="1" noEditPoints="1" noAdjustHandles="1" noChangeArrowheads="1" noChangeShapeType="1" noTextEdit="1"/>
                </p:cNvSpPr>
                <p:nvPr/>
              </p:nvSpPr>
              <p:spPr>
                <a:xfrm>
                  <a:off x="646113" y="3141940"/>
                  <a:ext cx="4130767" cy="769441"/>
                </a:xfrm>
                <a:prstGeom prst="rect">
                  <a:avLst/>
                </a:prstGeom>
                <a:blipFill>
                  <a:blip r:embed="rId5"/>
                  <a:stretch>
                    <a:fillRect l="-1920" t="-4762" b="-13492"/>
                  </a:stretch>
                </a:blipFill>
              </p:spPr>
              <p:txBody>
                <a:bodyPr/>
                <a:lstStyle/>
                <a:p>
                  <a:r>
                    <a:rPr lang="zh-CN" altLang="en-US">
                      <a:noFill/>
                    </a:rPr>
                    <a:t> </a:t>
                  </a:r>
                </a:p>
              </p:txBody>
            </p:sp>
          </mc:Fallback>
        </mc:AlternateContent>
        <p:cxnSp>
          <p:nvCxnSpPr>
            <p:cNvPr id="113" name="直接箭头连接符 112">
              <a:extLst>
                <a:ext uri="{FF2B5EF4-FFF2-40B4-BE49-F238E27FC236}">
                  <a16:creationId xmlns:a16="http://schemas.microsoft.com/office/drawing/2014/main" id="{0E901EFD-5A50-4D26-8D98-43D390AEB70D}"/>
                </a:ext>
              </a:extLst>
            </p:cNvPr>
            <p:cNvCxnSpPr>
              <a:cxnSpLocks/>
            </p:cNvCxnSpPr>
            <p:nvPr/>
          </p:nvCxnSpPr>
          <p:spPr>
            <a:xfrm>
              <a:off x="4776880" y="4798880"/>
              <a:ext cx="857374" cy="0"/>
            </a:xfrm>
            <a:prstGeom prst="straightConnector1">
              <a:avLst/>
            </a:prstGeom>
            <a:ln w="3810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E8A33886-3E99-4CD5-8681-F7AAA83599D0}"/>
                </a:ext>
              </a:extLst>
            </p:cNvPr>
            <p:cNvSpPr txBox="1"/>
            <p:nvPr/>
          </p:nvSpPr>
          <p:spPr>
            <a:xfrm>
              <a:off x="6176743" y="4592154"/>
              <a:ext cx="3066001" cy="446276"/>
            </a:xfrm>
            <a:prstGeom prst="rect">
              <a:avLst/>
            </a:prstGeom>
            <a:noFill/>
          </p:spPr>
          <p:txBody>
            <a:bodyPr wrap="square">
              <a:spAutoFit/>
            </a:bodyPr>
            <a:lstStyle/>
            <a:p>
              <a:r>
                <a:rPr lang="en-US" altLang="zh-CN" sz="2300" b="1" dirty="0">
                  <a:solidFill>
                    <a:schemeClr val="accent5">
                      <a:lumMod val="50000"/>
                    </a:schemeClr>
                  </a:solidFill>
                  <a:latin typeface="Microsoft YaHei UI" panose="020B0503020204020204" pitchFamily="34" charset="-122"/>
                  <a:ea typeface="Microsoft YaHei UI" panose="020B0503020204020204" pitchFamily="34" charset="-122"/>
                </a:rPr>
                <a:t>Fourier Transform </a:t>
              </a:r>
              <a:endParaRPr lang="zh-CN" altLang="en-US" sz="2300" b="1" dirty="0">
                <a:solidFill>
                  <a:schemeClr val="accent5">
                    <a:lumMod val="50000"/>
                  </a:schemeClr>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88AC5531-B276-4A2C-9311-74B37BF6421E}"/>
                    </a:ext>
                  </a:extLst>
                </p:cNvPr>
                <p:cNvSpPr txBox="1"/>
                <p:nvPr/>
              </p:nvSpPr>
              <p:spPr>
                <a:xfrm>
                  <a:off x="420688" y="4370878"/>
                  <a:ext cx="3990543" cy="856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300" b="1" i="1" smtClean="0">
                            <a:solidFill>
                              <a:schemeClr val="accent5">
                                <a:lumMod val="50000"/>
                              </a:schemeClr>
                            </a:solidFill>
                            <a:latin typeface="Cambria Math" panose="02040503050406030204" pitchFamily="18" charset="0"/>
                          </a:rPr>
                          <m:t>𝑭</m:t>
                        </m:r>
                        <m:d>
                          <m:dPr>
                            <m:ctrlPr>
                              <a:rPr lang="en-US" altLang="zh-CN" sz="2300" b="1" i="1" smtClean="0">
                                <a:solidFill>
                                  <a:schemeClr val="accent5">
                                    <a:lumMod val="50000"/>
                                  </a:schemeClr>
                                </a:solidFill>
                                <a:latin typeface="Cambria Math" panose="02040503050406030204" pitchFamily="18" charset="0"/>
                              </a:rPr>
                            </m:ctrlPr>
                          </m:dPr>
                          <m:e>
                            <m:r>
                              <a:rPr lang="en-US" altLang="zh-CN" sz="2300" b="1" i="1" smtClean="0">
                                <a:solidFill>
                                  <a:schemeClr val="accent5">
                                    <a:lumMod val="50000"/>
                                  </a:schemeClr>
                                </a:solidFill>
                                <a:latin typeface="Cambria Math" panose="02040503050406030204" pitchFamily="18" charset="0"/>
                              </a:rPr>
                              <m:t>𝒘</m:t>
                            </m:r>
                          </m:e>
                        </m:d>
                        <m:r>
                          <a:rPr lang="en-US" altLang="zh-CN" sz="2300" b="1" i="1">
                            <a:solidFill>
                              <a:schemeClr val="accent5">
                                <a:lumMod val="50000"/>
                              </a:schemeClr>
                            </a:solidFill>
                            <a:latin typeface="Cambria Math" panose="02040503050406030204" pitchFamily="18" charset="0"/>
                          </a:rPr>
                          <m:t>=</m:t>
                        </m:r>
                        <m:nary>
                          <m:naryPr>
                            <m:ctrlPr>
                              <a:rPr lang="en-US" altLang="zh-CN" sz="2300" b="1" i="1" smtClean="0">
                                <a:solidFill>
                                  <a:srgbClr val="FF0000"/>
                                </a:solidFill>
                                <a:latin typeface="Cambria Math" panose="02040503050406030204" pitchFamily="18" charset="0"/>
                              </a:rPr>
                            </m:ctrlPr>
                          </m:naryPr>
                          <m:sub>
                            <m:r>
                              <m:rPr>
                                <m:brk m:alnAt="23"/>
                              </m:rPr>
                              <a:rPr lang="en-US" altLang="zh-CN" sz="2300" b="1" i="1" smtClean="0">
                                <a:solidFill>
                                  <a:srgbClr val="FF0000"/>
                                </a:solidFill>
                                <a:latin typeface="Cambria Math" panose="02040503050406030204" pitchFamily="18" charset="0"/>
                              </a:rPr>
                              <m:t>−</m:t>
                            </m:r>
                            <m:r>
                              <a:rPr lang="en-US" altLang="zh-CN" sz="2300" b="1" i="1" smtClean="0">
                                <a:solidFill>
                                  <a:srgbClr val="FF0000"/>
                                </a:solidFill>
                                <a:latin typeface="Cambria Math" panose="02040503050406030204" pitchFamily="18" charset="0"/>
                                <a:ea typeface="Cambria Math" panose="02040503050406030204" pitchFamily="18" charset="0"/>
                              </a:rPr>
                              <m:t>∞</m:t>
                            </m:r>
                          </m:sub>
                          <m:sup>
                            <m:r>
                              <a:rPr lang="en-US" altLang="zh-CN" sz="2300" b="1" i="1" smtClean="0">
                                <a:solidFill>
                                  <a:srgbClr val="FF0000"/>
                                </a:solidFill>
                                <a:latin typeface="Cambria Math" panose="02040503050406030204" pitchFamily="18" charset="0"/>
                                <a:ea typeface="Cambria Math" panose="02040503050406030204" pitchFamily="18" charset="0"/>
                              </a:rPr>
                              <m:t>∞</m:t>
                            </m:r>
                          </m:sup>
                          <m:e>
                            <m:r>
                              <a:rPr lang="en-US" altLang="zh-CN" sz="2300" b="1" i="1" smtClean="0">
                                <a:solidFill>
                                  <a:srgbClr val="FF0000"/>
                                </a:solidFill>
                                <a:latin typeface="Cambria Math" panose="02040503050406030204" pitchFamily="18" charset="0"/>
                              </a:rPr>
                              <m:t>𝒇</m:t>
                            </m:r>
                            <m:d>
                              <m:dPr>
                                <m:ctrlPr>
                                  <a:rPr lang="en-US" altLang="zh-CN" sz="2300" b="1" i="1" smtClean="0">
                                    <a:solidFill>
                                      <a:srgbClr val="FF0000"/>
                                    </a:solidFill>
                                    <a:latin typeface="Cambria Math" panose="02040503050406030204" pitchFamily="18" charset="0"/>
                                  </a:rPr>
                                </m:ctrlPr>
                              </m:dPr>
                              <m:e>
                                <m:r>
                                  <a:rPr lang="en-US" altLang="zh-CN" sz="2300" b="1" i="1" smtClean="0">
                                    <a:solidFill>
                                      <a:srgbClr val="FF0000"/>
                                    </a:solidFill>
                                    <a:latin typeface="Cambria Math" panose="02040503050406030204" pitchFamily="18" charset="0"/>
                                  </a:rPr>
                                  <m:t>𝒕</m:t>
                                </m:r>
                              </m:e>
                            </m:d>
                            <m:sSup>
                              <m:sSupPr>
                                <m:ctrlPr>
                                  <a:rPr lang="en-US" altLang="zh-CN" sz="2300" b="1" i="1" smtClean="0">
                                    <a:solidFill>
                                      <a:srgbClr val="FF0000"/>
                                    </a:solidFill>
                                    <a:latin typeface="Cambria Math" panose="02040503050406030204" pitchFamily="18" charset="0"/>
                                  </a:rPr>
                                </m:ctrlPr>
                              </m:sSupPr>
                              <m:e>
                                <m:r>
                                  <a:rPr lang="en-US" altLang="zh-CN" sz="2300" b="1" i="1" smtClean="0">
                                    <a:solidFill>
                                      <a:srgbClr val="FF0000"/>
                                    </a:solidFill>
                                    <a:latin typeface="Cambria Math" panose="02040503050406030204" pitchFamily="18" charset="0"/>
                                  </a:rPr>
                                  <m:t>𝒆</m:t>
                                </m:r>
                              </m:e>
                              <m:sup>
                                <m:r>
                                  <a:rPr lang="en-US" altLang="zh-CN" sz="2300" b="1" i="1" smtClean="0">
                                    <a:solidFill>
                                      <a:srgbClr val="FF0000"/>
                                    </a:solidFill>
                                    <a:latin typeface="Cambria Math" panose="02040503050406030204" pitchFamily="18" charset="0"/>
                                  </a:rPr>
                                  <m:t>−</m:t>
                                </m:r>
                                <m:r>
                                  <a:rPr lang="en-US" altLang="zh-CN" sz="2300" b="1" i="1" smtClean="0">
                                    <a:solidFill>
                                      <a:srgbClr val="FF0000"/>
                                    </a:solidFill>
                                    <a:latin typeface="Cambria Math" panose="02040503050406030204" pitchFamily="18" charset="0"/>
                                  </a:rPr>
                                  <m:t>𝒊𝒘𝒕</m:t>
                                </m:r>
                              </m:sup>
                            </m:sSup>
                          </m:e>
                        </m:nary>
                        <m:r>
                          <a:rPr lang="en-US" altLang="zh-CN" sz="2300" b="1" i="1" smtClean="0">
                            <a:solidFill>
                              <a:srgbClr val="FF0000"/>
                            </a:solidFill>
                            <a:latin typeface="Cambria Math" panose="02040503050406030204" pitchFamily="18" charset="0"/>
                          </a:rPr>
                          <m:t> </m:t>
                        </m:r>
                        <m:r>
                          <a:rPr lang="en-US" altLang="zh-CN" sz="2300" b="1" i="1" smtClean="0">
                            <a:solidFill>
                              <a:srgbClr val="FF0000"/>
                            </a:solidFill>
                            <a:latin typeface="Cambria Math" panose="02040503050406030204" pitchFamily="18" charset="0"/>
                          </a:rPr>
                          <m:t>𝒅𝒕</m:t>
                        </m:r>
                      </m:oMath>
                    </m:oMathPara>
                  </a14:m>
                  <a:endParaRPr lang="zh-CN" altLang="en-US" sz="2300" b="1" dirty="0">
                    <a:solidFill>
                      <a:schemeClr val="accent5">
                        <a:lumMod val="50000"/>
                      </a:schemeClr>
                    </a:solidFill>
                  </a:endParaRPr>
                </a:p>
              </p:txBody>
            </p:sp>
          </mc:Choice>
          <mc:Fallback xmlns="">
            <p:sp>
              <p:nvSpPr>
                <p:cNvPr id="115" name="文本框 114">
                  <a:extLst>
                    <a:ext uri="{FF2B5EF4-FFF2-40B4-BE49-F238E27FC236}">
                      <a16:creationId xmlns:a16="http://schemas.microsoft.com/office/drawing/2014/main" id="{88AC5531-B276-4A2C-9311-74B37BF6421E}"/>
                    </a:ext>
                  </a:extLst>
                </p:cNvPr>
                <p:cNvSpPr txBox="1">
                  <a:spLocks noRot="1" noChangeAspect="1" noMove="1" noResize="1" noEditPoints="1" noAdjustHandles="1" noChangeArrowheads="1" noChangeShapeType="1" noTextEdit="1"/>
                </p:cNvSpPr>
                <p:nvPr/>
              </p:nvSpPr>
              <p:spPr>
                <a:xfrm>
                  <a:off x="420688" y="4370878"/>
                  <a:ext cx="3990543" cy="856004"/>
                </a:xfrm>
                <a:prstGeom prst="rect">
                  <a:avLst/>
                </a:prstGeom>
                <a:blipFill>
                  <a:blip r:embed="rId6"/>
                  <a:stretch>
                    <a:fillRect/>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B0A7372D-8173-42D3-A2F6-B5F014034BBF}"/>
                </a:ext>
              </a:extLst>
            </p:cNvPr>
            <p:cNvCxnSpPr>
              <a:cxnSpLocks/>
            </p:cNvCxnSpPr>
            <p:nvPr/>
          </p:nvCxnSpPr>
          <p:spPr>
            <a:xfrm>
              <a:off x="4776880" y="5647299"/>
              <a:ext cx="857374" cy="0"/>
            </a:xfrm>
            <a:prstGeom prst="straightConnector1">
              <a:avLst/>
            </a:prstGeom>
            <a:ln w="38100">
              <a:solidFill>
                <a:schemeClr val="accent5">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17" name="文本框 116">
              <a:extLst>
                <a:ext uri="{FF2B5EF4-FFF2-40B4-BE49-F238E27FC236}">
                  <a16:creationId xmlns:a16="http://schemas.microsoft.com/office/drawing/2014/main" id="{66363D3F-BEDD-4FE3-9949-DA6751C40F37}"/>
                </a:ext>
              </a:extLst>
            </p:cNvPr>
            <p:cNvSpPr txBox="1"/>
            <p:nvPr/>
          </p:nvSpPr>
          <p:spPr>
            <a:xfrm>
              <a:off x="6176743" y="5390942"/>
              <a:ext cx="4053759" cy="446276"/>
            </a:xfrm>
            <a:prstGeom prst="rect">
              <a:avLst/>
            </a:prstGeom>
            <a:noFill/>
          </p:spPr>
          <p:txBody>
            <a:bodyPr wrap="square">
              <a:spAutoFit/>
            </a:bodyPr>
            <a:lstStyle/>
            <a:p>
              <a:r>
                <a:rPr lang="en-US" altLang="zh-CN" sz="2300" b="1" dirty="0">
                  <a:solidFill>
                    <a:schemeClr val="accent5">
                      <a:lumMod val="50000"/>
                    </a:schemeClr>
                  </a:solidFill>
                  <a:latin typeface="Microsoft YaHei UI" panose="020B0503020204020204" pitchFamily="34" charset="-122"/>
                  <a:ea typeface="Microsoft YaHei UI" panose="020B0503020204020204" pitchFamily="34" charset="-122"/>
                </a:rPr>
                <a:t>Inverse Fourier Transform</a:t>
              </a:r>
              <a:endParaRPr lang="zh-CN" altLang="en-US" sz="2300" b="1" dirty="0">
                <a:solidFill>
                  <a:schemeClr val="accent5">
                    <a:lumMod val="50000"/>
                  </a:schemeClr>
                </a:solidFill>
                <a:latin typeface="Microsoft YaHei UI" panose="020B0503020204020204" pitchFamily="34" charset="-122"/>
                <a:ea typeface="Microsoft YaHei UI" panose="020B0503020204020204" pitchFamily="34" charset="-122"/>
              </a:endParaRPr>
            </a:p>
          </p:txBody>
        </p:sp>
        <p:grpSp>
          <p:nvGrpSpPr>
            <p:cNvPr id="118" name="组合 117">
              <a:extLst>
                <a:ext uri="{FF2B5EF4-FFF2-40B4-BE49-F238E27FC236}">
                  <a16:creationId xmlns:a16="http://schemas.microsoft.com/office/drawing/2014/main" id="{CD2BA8B9-D09F-4DA4-9B60-56336D089FD0}"/>
                </a:ext>
              </a:extLst>
            </p:cNvPr>
            <p:cNvGrpSpPr/>
            <p:nvPr/>
          </p:nvGrpSpPr>
          <p:grpSpPr>
            <a:xfrm>
              <a:off x="4196170" y="3053323"/>
              <a:ext cx="7391307" cy="1013611"/>
              <a:chOff x="4895942" y="3760158"/>
              <a:chExt cx="7391307" cy="1013611"/>
            </a:xfrm>
          </p:grpSpPr>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C0B1587B-5D2C-4641-93C7-244AB43B2A62}"/>
                      </a:ext>
                    </a:extLst>
                  </p:cNvPr>
                  <p:cNvSpPr txBox="1"/>
                  <p:nvPr/>
                </p:nvSpPr>
                <p:spPr>
                  <a:xfrm>
                    <a:off x="4895942" y="3760158"/>
                    <a:ext cx="7391307" cy="1013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chemeClr val="accent5">
                                  <a:lumMod val="50000"/>
                                </a:schemeClr>
                              </a:solidFill>
                              <a:latin typeface="Cambria Math" panose="02040503050406030204" pitchFamily="18" charset="0"/>
                            </a:rPr>
                            <m:t>𝒇</m:t>
                          </m:r>
                          <m:d>
                            <m:dPr>
                              <m:ctrlPr>
                                <a:rPr lang="en-US" altLang="zh-CN" sz="2200" b="1" i="1" smtClean="0">
                                  <a:solidFill>
                                    <a:schemeClr val="accent5">
                                      <a:lumMod val="50000"/>
                                    </a:schemeClr>
                                  </a:solidFill>
                                  <a:latin typeface="Cambria Math" panose="02040503050406030204" pitchFamily="18" charset="0"/>
                                </a:rPr>
                              </m:ctrlPr>
                            </m:dPr>
                            <m:e>
                              <m:r>
                                <a:rPr lang="en-US" altLang="zh-CN" sz="2200" b="1" i="1" smtClean="0">
                                  <a:solidFill>
                                    <a:schemeClr val="accent5">
                                      <a:lumMod val="50000"/>
                                    </a:schemeClr>
                                  </a:solidFill>
                                  <a:latin typeface="Cambria Math" panose="02040503050406030204" pitchFamily="18" charset="0"/>
                                </a:rPr>
                                <m:t>𝒕</m:t>
                              </m:r>
                            </m:e>
                          </m:d>
                          <m:r>
                            <a:rPr lang="en-US" altLang="zh-CN" sz="2200" b="1" i="1">
                              <a:solidFill>
                                <a:schemeClr val="accent5">
                                  <a:lumMod val="50000"/>
                                </a:schemeClr>
                              </a:solidFill>
                              <a:latin typeface="Cambria Math" panose="02040503050406030204" pitchFamily="18" charset="0"/>
                            </a:rPr>
                            <m:t>=</m:t>
                          </m:r>
                          <m:nary>
                            <m:naryPr>
                              <m:chr m:val="∑"/>
                              <m:ctrlPr>
                                <a:rPr lang="en-US" altLang="zh-CN" sz="2200" b="1" i="1" smtClean="0">
                                  <a:solidFill>
                                    <a:schemeClr val="accent5">
                                      <a:lumMod val="50000"/>
                                    </a:schemeClr>
                                  </a:solidFill>
                                  <a:latin typeface="Cambria Math" panose="02040503050406030204" pitchFamily="18" charset="0"/>
                                </a:rPr>
                              </m:ctrlPr>
                            </m:naryPr>
                            <m:sub>
                              <m:r>
                                <m:rPr>
                                  <m:brk m:alnAt="23"/>
                                </m:rP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b>
                            <m:sup>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p>
                            <m:e>
                              <m:sSub>
                                <m:sSubPr>
                                  <m:ctrlPr>
                                    <a:rPr lang="en-US" altLang="zh-CN" sz="2200" b="1" i="1" smtClean="0">
                                      <a:solidFill>
                                        <a:schemeClr val="accent5">
                                          <a:lumMod val="50000"/>
                                        </a:schemeClr>
                                      </a:solidFill>
                                      <a:latin typeface="Cambria Math" panose="02040503050406030204" pitchFamily="18" charset="0"/>
                                    </a:rPr>
                                  </m:ctrlPr>
                                </m:sSubPr>
                                <m:e>
                                  <m:r>
                                    <a:rPr lang="en-US" altLang="zh-CN" sz="2200" b="1" i="1" smtClean="0">
                                      <a:solidFill>
                                        <a:schemeClr val="accent5">
                                          <a:lumMod val="50000"/>
                                        </a:schemeClr>
                                      </a:solidFill>
                                      <a:latin typeface="Cambria Math" panose="02040503050406030204" pitchFamily="18" charset="0"/>
                                    </a:rPr>
                                    <m:t>𝑪</m:t>
                                  </m:r>
                                </m:e>
                                <m:sub>
                                  <m:r>
                                    <a:rPr lang="en-US" altLang="zh-CN" sz="2200" b="1" i="1" smtClean="0">
                                      <a:solidFill>
                                        <a:schemeClr val="accent5">
                                          <a:lumMod val="50000"/>
                                        </a:schemeClr>
                                      </a:solidFill>
                                      <a:latin typeface="Cambria Math" panose="02040503050406030204" pitchFamily="18" charset="0"/>
                                    </a:rPr>
                                    <m:t>𝒏</m:t>
                                  </m:r>
                                </m:sub>
                              </m:sSub>
                              <m:r>
                                <a:rPr lang="en-US" altLang="zh-CN" sz="2200" b="1" i="1" smtClean="0">
                                  <a:solidFill>
                                    <a:schemeClr val="accent5">
                                      <a:lumMod val="50000"/>
                                    </a:schemeClr>
                                  </a:solidFill>
                                  <a:latin typeface="Cambria Math" panose="02040503050406030204" pitchFamily="18" charset="0"/>
                                </a:rPr>
                                <m:t> </m:t>
                              </m:r>
                              <m:sSup>
                                <m:sSupPr>
                                  <m:ctrlPr>
                                    <a:rPr lang="en-US" altLang="zh-CN" sz="2200" b="1" i="1" smtClean="0">
                                      <a:solidFill>
                                        <a:schemeClr val="accent5">
                                          <a:lumMod val="50000"/>
                                        </a:schemeClr>
                                      </a:solidFill>
                                      <a:latin typeface="Cambria Math" panose="02040503050406030204" pitchFamily="18" charset="0"/>
                                    </a:rPr>
                                  </m:ctrlPr>
                                </m:sSupPr>
                                <m:e>
                                  <m:r>
                                    <a:rPr lang="en-US" altLang="zh-CN" sz="2200" b="1" i="1" smtClean="0">
                                      <a:solidFill>
                                        <a:schemeClr val="accent5">
                                          <a:lumMod val="50000"/>
                                        </a:schemeClr>
                                      </a:solidFill>
                                      <a:latin typeface="Cambria Math" panose="02040503050406030204" pitchFamily="18" charset="0"/>
                                    </a:rPr>
                                    <m:t>𝒆</m:t>
                                  </m:r>
                                </m:e>
                                <m:sup>
                                  <m:r>
                                    <a:rPr lang="en-US" altLang="zh-CN" sz="2200" b="1" i="1" smtClean="0">
                                      <a:solidFill>
                                        <a:schemeClr val="accent5">
                                          <a:lumMod val="50000"/>
                                        </a:schemeClr>
                                      </a:solidFill>
                                      <a:latin typeface="Cambria Math" panose="02040503050406030204" pitchFamily="18" charset="0"/>
                                    </a:rPr>
                                    <m:t>𝒊𝒏</m:t>
                                  </m:r>
                                  <m:sSub>
                                    <m:sSubPr>
                                      <m:ctrlPr>
                                        <a:rPr lang="en-US" altLang="zh-CN" sz="2200" b="1" i="1" smtClean="0">
                                          <a:solidFill>
                                            <a:schemeClr val="accent5">
                                              <a:lumMod val="50000"/>
                                            </a:schemeClr>
                                          </a:solidFill>
                                          <a:latin typeface="Cambria Math" panose="02040503050406030204" pitchFamily="18" charset="0"/>
                                        </a:rPr>
                                      </m:ctrlPr>
                                    </m:sSubPr>
                                    <m:e>
                                      <m:r>
                                        <a:rPr lang="en-US" altLang="zh-CN" sz="2200" b="1" i="1" smtClean="0">
                                          <a:solidFill>
                                            <a:schemeClr val="accent5">
                                              <a:lumMod val="50000"/>
                                            </a:schemeClr>
                                          </a:solidFill>
                                          <a:latin typeface="Cambria Math" panose="02040503050406030204" pitchFamily="18" charset="0"/>
                                        </a:rPr>
                                        <m:t>𝒘</m:t>
                                      </m:r>
                                    </m:e>
                                    <m:sub>
                                      <m:r>
                                        <a:rPr lang="en-US" altLang="zh-CN" sz="2200" b="1" i="1" smtClean="0">
                                          <a:solidFill>
                                            <a:schemeClr val="accent5">
                                              <a:lumMod val="50000"/>
                                            </a:schemeClr>
                                          </a:solidFill>
                                          <a:latin typeface="Cambria Math" panose="02040503050406030204" pitchFamily="18" charset="0"/>
                                        </a:rPr>
                                        <m:t>𝟎</m:t>
                                      </m:r>
                                    </m:sub>
                                  </m:sSub>
                                  <m:r>
                                    <a:rPr lang="en-US" altLang="zh-CN" sz="2200" b="1" i="1" smtClean="0">
                                      <a:solidFill>
                                        <a:schemeClr val="accent5">
                                          <a:lumMod val="50000"/>
                                        </a:schemeClr>
                                      </a:solidFill>
                                      <a:latin typeface="Cambria Math" panose="02040503050406030204" pitchFamily="18" charset="0"/>
                                    </a:rPr>
                                    <m:t>𝒕</m:t>
                                  </m:r>
                                </m:sup>
                              </m:sSup>
                            </m:e>
                          </m:nary>
                          <m:r>
                            <a:rPr lang="en-US" altLang="zh-CN" sz="2200" b="1" i="1" smtClean="0">
                              <a:solidFill>
                                <a:schemeClr val="accent5">
                                  <a:lumMod val="50000"/>
                                </a:schemeClr>
                              </a:solidFill>
                              <a:latin typeface="Cambria Math" panose="02040503050406030204" pitchFamily="18" charset="0"/>
                            </a:rPr>
                            <m:t>=</m:t>
                          </m:r>
                          <m:f>
                            <m:fPr>
                              <m:ctrlPr>
                                <a:rPr lang="en-US" altLang="zh-CN" sz="2200" b="1" i="1" smtClean="0">
                                  <a:solidFill>
                                    <a:schemeClr val="accent5">
                                      <a:lumMod val="50000"/>
                                    </a:schemeClr>
                                  </a:solidFill>
                                  <a:latin typeface="Cambria Math" panose="02040503050406030204" pitchFamily="18" charset="0"/>
                                </a:rPr>
                              </m:ctrlPr>
                            </m:fPr>
                            <m:num>
                              <m:r>
                                <a:rPr lang="en-US" altLang="zh-CN" sz="2200" b="1" i="1" smtClean="0">
                                  <a:solidFill>
                                    <a:schemeClr val="accent5">
                                      <a:lumMod val="50000"/>
                                    </a:schemeClr>
                                  </a:solidFill>
                                  <a:latin typeface="Cambria Math" panose="02040503050406030204" pitchFamily="18" charset="0"/>
                                </a:rPr>
                                <m:t>𝟏</m:t>
                              </m:r>
                            </m:num>
                            <m:den>
                              <m:r>
                                <a:rPr lang="en-US" altLang="zh-CN" sz="2200" b="1" i="1" smtClean="0">
                                  <a:solidFill>
                                    <a:schemeClr val="accent5">
                                      <a:lumMod val="50000"/>
                                    </a:schemeClr>
                                  </a:solidFill>
                                  <a:latin typeface="Cambria Math" panose="02040503050406030204" pitchFamily="18" charset="0"/>
                                </a:rPr>
                                <m:t>𝟐</m:t>
                              </m:r>
                              <m:r>
                                <a:rPr lang="zh-CN" altLang="en-US" sz="2200" b="1" i="1" smtClean="0">
                                  <a:solidFill>
                                    <a:schemeClr val="accent5">
                                      <a:lumMod val="50000"/>
                                    </a:schemeClr>
                                  </a:solidFill>
                                  <a:latin typeface="Cambria Math" panose="02040503050406030204" pitchFamily="18" charset="0"/>
                                </a:rPr>
                                <m:t>𝝅</m:t>
                              </m:r>
                            </m:den>
                          </m:f>
                          <m:nary>
                            <m:naryPr>
                              <m:ctrlPr>
                                <a:rPr lang="en-US" altLang="zh-CN" sz="2200" b="1" i="1" smtClean="0">
                                  <a:solidFill>
                                    <a:schemeClr val="accent5">
                                      <a:lumMod val="50000"/>
                                    </a:schemeClr>
                                  </a:solidFill>
                                  <a:latin typeface="Cambria Math" panose="02040503050406030204" pitchFamily="18" charset="0"/>
                                </a:rPr>
                              </m:ctrlPr>
                            </m:naryPr>
                            <m:sub>
                              <m:r>
                                <m:rPr>
                                  <m:brk m:alnAt="23"/>
                                </m:rP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b>
                            <m:sup>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p>
                            <m:e>
                              <m:nary>
                                <m:naryPr>
                                  <m:ctrlPr>
                                    <a:rPr lang="en-US" altLang="zh-CN" sz="2200" b="1" i="1" smtClean="0">
                                      <a:solidFill>
                                        <a:schemeClr val="accent5">
                                          <a:lumMod val="50000"/>
                                        </a:schemeClr>
                                      </a:solidFill>
                                      <a:latin typeface="Cambria Math" panose="02040503050406030204" pitchFamily="18" charset="0"/>
                                    </a:rPr>
                                  </m:ctrlPr>
                                </m:naryPr>
                                <m:sub>
                                  <m:r>
                                    <m:rPr>
                                      <m:brk m:alnAt="23"/>
                                    </m:rP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b>
                                <m:sup>
                                  <m:r>
                                    <a:rPr lang="en-US" altLang="zh-CN" sz="2200" b="1" i="1" smtClean="0">
                                      <a:solidFill>
                                        <a:schemeClr val="accent5">
                                          <a:lumMod val="50000"/>
                                        </a:schemeClr>
                                      </a:solidFill>
                                      <a:latin typeface="Cambria Math" panose="02040503050406030204" pitchFamily="18" charset="0"/>
                                      <a:ea typeface="Cambria Math" panose="02040503050406030204" pitchFamily="18" charset="0"/>
                                    </a:rPr>
                                    <m:t>∞</m:t>
                                  </m:r>
                                </m:sup>
                                <m:e>
                                  <m:r>
                                    <a:rPr lang="en-US" altLang="zh-CN" sz="2200" b="1" i="1" smtClean="0">
                                      <a:solidFill>
                                        <a:schemeClr val="accent5">
                                          <a:lumMod val="50000"/>
                                        </a:schemeClr>
                                      </a:solidFill>
                                      <a:latin typeface="Cambria Math" panose="02040503050406030204" pitchFamily="18" charset="0"/>
                                    </a:rPr>
                                    <m:t>𝒇</m:t>
                                  </m:r>
                                  <m:d>
                                    <m:dPr>
                                      <m:ctrlPr>
                                        <a:rPr lang="en-US" altLang="zh-CN" sz="2200" b="1" i="1" smtClean="0">
                                          <a:solidFill>
                                            <a:schemeClr val="accent5">
                                              <a:lumMod val="50000"/>
                                            </a:schemeClr>
                                          </a:solidFill>
                                          <a:latin typeface="Cambria Math" panose="02040503050406030204" pitchFamily="18" charset="0"/>
                                        </a:rPr>
                                      </m:ctrlPr>
                                    </m:dPr>
                                    <m:e>
                                      <m:r>
                                        <a:rPr lang="en-US" altLang="zh-CN" sz="2200" b="1" i="1" smtClean="0">
                                          <a:solidFill>
                                            <a:schemeClr val="accent5">
                                              <a:lumMod val="50000"/>
                                            </a:schemeClr>
                                          </a:solidFill>
                                          <a:latin typeface="Cambria Math" panose="02040503050406030204" pitchFamily="18" charset="0"/>
                                        </a:rPr>
                                        <m:t>𝒕</m:t>
                                      </m:r>
                                    </m:e>
                                  </m:d>
                                  <m:sSup>
                                    <m:sSupPr>
                                      <m:ctrlPr>
                                        <a:rPr lang="en-US" altLang="zh-CN" sz="2200" b="1" i="1" smtClean="0">
                                          <a:solidFill>
                                            <a:schemeClr val="accent5">
                                              <a:lumMod val="50000"/>
                                            </a:schemeClr>
                                          </a:solidFill>
                                          <a:latin typeface="Cambria Math" panose="02040503050406030204" pitchFamily="18" charset="0"/>
                                        </a:rPr>
                                      </m:ctrlPr>
                                    </m:sSupPr>
                                    <m:e>
                                      <m:r>
                                        <a:rPr lang="en-US" altLang="zh-CN" sz="2200" b="1" i="1" smtClean="0">
                                          <a:solidFill>
                                            <a:schemeClr val="accent5">
                                              <a:lumMod val="50000"/>
                                            </a:schemeClr>
                                          </a:solidFill>
                                          <a:latin typeface="Cambria Math" panose="02040503050406030204" pitchFamily="18" charset="0"/>
                                        </a:rPr>
                                        <m:t>𝒆</m:t>
                                      </m:r>
                                    </m:e>
                                    <m:sup>
                                      <m:r>
                                        <a:rPr lang="en-US" altLang="zh-CN" sz="2200" b="1" i="1" smtClean="0">
                                          <a:solidFill>
                                            <a:schemeClr val="accent5">
                                              <a:lumMod val="50000"/>
                                            </a:schemeClr>
                                          </a:solidFill>
                                          <a:latin typeface="Cambria Math" panose="02040503050406030204" pitchFamily="18" charset="0"/>
                                        </a:rPr>
                                        <m:t>−</m:t>
                                      </m:r>
                                      <m:r>
                                        <a:rPr lang="en-US" altLang="zh-CN" sz="2200" b="1" i="1" smtClean="0">
                                          <a:solidFill>
                                            <a:schemeClr val="accent5">
                                              <a:lumMod val="50000"/>
                                            </a:schemeClr>
                                          </a:solidFill>
                                          <a:latin typeface="Cambria Math" panose="02040503050406030204" pitchFamily="18" charset="0"/>
                                        </a:rPr>
                                        <m:t>𝒊𝒘𝒕</m:t>
                                      </m:r>
                                    </m:sup>
                                  </m:sSup>
                                </m:e>
                              </m:nary>
                              <m:r>
                                <a:rPr lang="en-US" altLang="zh-CN" sz="2200" b="1" i="1" smtClean="0">
                                  <a:solidFill>
                                    <a:schemeClr val="accent5">
                                      <a:lumMod val="50000"/>
                                    </a:schemeClr>
                                  </a:solidFill>
                                  <a:latin typeface="Cambria Math" panose="02040503050406030204" pitchFamily="18" charset="0"/>
                                </a:rPr>
                                <m:t> </m:t>
                              </m:r>
                              <m:r>
                                <a:rPr lang="en-US" altLang="zh-CN" sz="2200" b="1" i="1" smtClean="0">
                                  <a:solidFill>
                                    <a:schemeClr val="accent5">
                                      <a:lumMod val="50000"/>
                                    </a:schemeClr>
                                  </a:solidFill>
                                  <a:latin typeface="Cambria Math" panose="02040503050406030204" pitchFamily="18" charset="0"/>
                                </a:rPr>
                                <m:t>𝒅𝒕</m:t>
                              </m:r>
                            </m:e>
                          </m:nary>
                          <m:sSup>
                            <m:sSupPr>
                              <m:ctrlPr>
                                <a:rPr lang="en-US" altLang="zh-CN" sz="2200" b="1" i="1" smtClean="0">
                                  <a:solidFill>
                                    <a:schemeClr val="accent5">
                                      <a:lumMod val="50000"/>
                                    </a:schemeClr>
                                  </a:solidFill>
                                  <a:latin typeface="Cambria Math" panose="02040503050406030204" pitchFamily="18" charset="0"/>
                                </a:rPr>
                              </m:ctrlPr>
                            </m:sSupPr>
                            <m:e>
                              <m:r>
                                <a:rPr lang="en-US" altLang="zh-CN" sz="2200" b="1" i="1" smtClean="0">
                                  <a:solidFill>
                                    <a:schemeClr val="accent5">
                                      <a:lumMod val="50000"/>
                                    </a:schemeClr>
                                  </a:solidFill>
                                  <a:latin typeface="Cambria Math" panose="02040503050406030204" pitchFamily="18" charset="0"/>
                                </a:rPr>
                                <m:t>𝒆</m:t>
                              </m:r>
                            </m:e>
                            <m:sup>
                              <m:r>
                                <a:rPr lang="en-US" altLang="zh-CN" sz="2200" b="1" i="1" smtClean="0">
                                  <a:solidFill>
                                    <a:schemeClr val="accent5">
                                      <a:lumMod val="50000"/>
                                    </a:schemeClr>
                                  </a:solidFill>
                                  <a:latin typeface="Cambria Math" panose="02040503050406030204" pitchFamily="18" charset="0"/>
                                </a:rPr>
                                <m:t>𝒊𝒘𝒕</m:t>
                              </m:r>
                            </m:sup>
                          </m:sSup>
                          <m:r>
                            <a:rPr lang="en-US" altLang="zh-CN" sz="2200" b="1" i="1" smtClean="0">
                              <a:solidFill>
                                <a:schemeClr val="accent5">
                                  <a:lumMod val="50000"/>
                                </a:schemeClr>
                              </a:solidFill>
                              <a:latin typeface="Cambria Math" panose="02040503050406030204" pitchFamily="18" charset="0"/>
                            </a:rPr>
                            <m:t>𝒅𝒘</m:t>
                          </m:r>
                        </m:oMath>
                      </m:oMathPara>
                    </a14:m>
                    <a:endParaRPr lang="zh-CN" altLang="en-US" sz="2200" b="1" dirty="0">
                      <a:solidFill>
                        <a:schemeClr val="accent5">
                          <a:lumMod val="50000"/>
                        </a:schemeClr>
                      </a:solidFill>
                    </a:endParaRPr>
                  </a:p>
                </p:txBody>
              </p:sp>
            </mc:Choice>
            <mc:Fallback xmlns="">
              <p:sp>
                <p:nvSpPr>
                  <p:cNvPr id="119" name="文本框 118">
                    <a:extLst>
                      <a:ext uri="{FF2B5EF4-FFF2-40B4-BE49-F238E27FC236}">
                        <a16:creationId xmlns:a16="http://schemas.microsoft.com/office/drawing/2014/main" id="{C0B1587B-5D2C-4641-93C7-244AB43B2A62}"/>
                      </a:ext>
                    </a:extLst>
                  </p:cNvPr>
                  <p:cNvSpPr txBox="1">
                    <a:spLocks noRot="1" noChangeAspect="1" noMove="1" noResize="1" noEditPoints="1" noAdjustHandles="1" noChangeArrowheads="1" noChangeShapeType="1" noTextEdit="1"/>
                  </p:cNvSpPr>
                  <p:nvPr/>
                </p:nvSpPr>
                <p:spPr>
                  <a:xfrm>
                    <a:off x="4895942" y="3760158"/>
                    <a:ext cx="7391307" cy="1013611"/>
                  </a:xfrm>
                  <a:prstGeom prst="rect">
                    <a:avLst/>
                  </a:prstGeom>
                  <a:blipFill>
                    <a:blip r:embed="rId9"/>
                    <a:stretch>
                      <a:fillRect/>
                    </a:stretch>
                  </a:blipFill>
                </p:spPr>
                <p:txBody>
                  <a:bodyPr/>
                  <a:lstStyle/>
                  <a:p>
                    <a:r>
                      <a:rPr lang="zh-CN" altLang="en-US">
                        <a:noFill/>
                      </a:rPr>
                      <a:t> </a:t>
                    </a:r>
                  </a:p>
                </p:txBody>
              </p:sp>
            </mc:Fallback>
          </mc:AlternateContent>
          <p:sp>
            <p:nvSpPr>
              <p:cNvPr id="120" name="矩形 119">
                <a:extLst>
                  <a:ext uri="{FF2B5EF4-FFF2-40B4-BE49-F238E27FC236}">
                    <a16:creationId xmlns:a16="http://schemas.microsoft.com/office/drawing/2014/main" id="{3ECB20B6-1AF9-4318-BD81-C28ABFCB05AF}"/>
                  </a:ext>
                </a:extLst>
              </p:cNvPr>
              <p:cNvSpPr/>
              <p:nvPr/>
            </p:nvSpPr>
            <p:spPr>
              <a:xfrm>
                <a:off x="8903393" y="3847974"/>
                <a:ext cx="2117425" cy="8292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97DEA261-2A8B-485C-88C1-397AB9EEFA98}"/>
                    </a:ext>
                  </a:extLst>
                </p:cNvPr>
                <p:cNvSpPr txBox="1"/>
                <p:nvPr/>
              </p:nvSpPr>
              <p:spPr>
                <a:xfrm>
                  <a:off x="361574" y="5308671"/>
                  <a:ext cx="4263225" cy="856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300" b="1" i="1" smtClean="0">
                            <a:solidFill>
                              <a:schemeClr val="accent5">
                                <a:lumMod val="50000"/>
                              </a:schemeClr>
                            </a:solidFill>
                            <a:latin typeface="Cambria Math" panose="02040503050406030204" pitchFamily="18" charset="0"/>
                          </a:rPr>
                          <m:t>𝒇</m:t>
                        </m:r>
                        <m:r>
                          <a:rPr lang="en-US" altLang="zh-CN" sz="2300" b="1" i="1" smtClean="0">
                            <a:solidFill>
                              <a:schemeClr val="accent5">
                                <a:lumMod val="50000"/>
                              </a:schemeClr>
                            </a:solidFill>
                            <a:latin typeface="Cambria Math" panose="02040503050406030204" pitchFamily="18" charset="0"/>
                          </a:rPr>
                          <m:t>(</m:t>
                        </m:r>
                        <m:r>
                          <a:rPr lang="en-US" altLang="zh-CN" sz="2300" b="1" i="1" smtClean="0">
                            <a:solidFill>
                              <a:schemeClr val="accent5">
                                <a:lumMod val="50000"/>
                              </a:schemeClr>
                            </a:solidFill>
                            <a:latin typeface="Cambria Math" panose="02040503050406030204" pitchFamily="18" charset="0"/>
                          </a:rPr>
                          <m:t>𝒕</m:t>
                        </m:r>
                        <m:r>
                          <a:rPr lang="en-US" altLang="zh-CN" sz="2300" b="1" i="1" smtClean="0">
                            <a:solidFill>
                              <a:schemeClr val="accent5">
                                <a:lumMod val="50000"/>
                              </a:schemeClr>
                            </a:solidFill>
                            <a:latin typeface="Cambria Math" panose="02040503050406030204" pitchFamily="18" charset="0"/>
                          </a:rPr>
                          <m:t>)=</m:t>
                        </m:r>
                        <m:f>
                          <m:fPr>
                            <m:ctrlPr>
                              <a:rPr lang="en-US" altLang="zh-CN" sz="2300" b="1" i="1" smtClean="0">
                                <a:solidFill>
                                  <a:schemeClr val="accent5">
                                    <a:lumMod val="50000"/>
                                  </a:schemeClr>
                                </a:solidFill>
                                <a:latin typeface="Cambria Math" panose="02040503050406030204" pitchFamily="18" charset="0"/>
                              </a:rPr>
                            </m:ctrlPr>
                          </m:fPr>
                          <m:num>
                            <m:r>
                              <a:rPr lang="en-US" altLang="zh-CN" sz="2300" b="1" i="1" smtClean="0">
                                <a:solidFill>
                                  <a:schemeClr val="accent5">
                                    <a:lumMod val="50000"/>
                                  </a:schemeClr>
                                </a:solidFill>
                                <a:latin typeface="Cambria Math" panose="02040503050406030204" pitchFamily="18" charset="0"/>
                              </a:rPr>
                              <m:t>𝟏</m:t>
                            </m:r>
                          </m:num>
                          <m:den>
                            <m:r>
                              <a:rPr lang="en-US" altLang="zh-CN" sz="2300" b="1" i="1" smtClean="0">
                                <a:solidFill>
                                  <a:schemeClr val="accent5">
                                    <a:lumMod val="50000"/>
                                  </a:schemeClr>
                                </a:solidFill>
                                <a:latin typeface="Cambria Math" panose="02040503050406030204" pitchFamily="18" charset="0"/>
                              </a:rPr>
                              <m:t>𝟐</m:t>
                            </m:r>
                            <m:r>
                              <a:rPr lang="zh-CN" altLang="en-US" sz="2300" b="1" i="1" smtClean="0">
                                <a:solidFill>
                                  <a:schemeClr val="accent5">
                                    <a:lumMod val="50000"/>
                                  </a:schemeClr>
                                </a:solidFill>
                                <a:latin typeface="Cambria Math" panose="02040503050406030204" pitchFamily="18" charset="0"/>
                              </a:rPr>
                              <m:t>𝝅</m:t>
                            </m:r>
                          </m:den>
                        </m:f>
                        <m:nary>
                          <m:naryPr>
                            <m:ctrlPr>
                              <a:rPr lang="en-US" altLang="zh-CN" sz="2300" b="1" i="1" smtClean="0">
                                <a:solidFill>
                                  <a:schemeClr val="accent5">
                                    <a:lumMod val="50000"/>
                                  </a:schemeClr>
                                </a:solidFill>
                                <a:latin typeface="Cambria Math" panose="02040503050406030204" pitchFamily="18" charset="0"/>
                              </a:rPr>
                            </m:ctrlPr>
                          </m:naryPr>
                          <m:sub>
                            <m:r>
                              <m:rPr>
                                <m:brk m:alnAt="23"/>
                              </m:rPr>
                              <a:rPr lang="en-US" altLang="zh-CN" sz="2300" b="1" i="1" smtClean="0">
                                <a:solidFill>
                                  <a:schemeClr val="accent5">
                                    <a:lumMod val="50000"/>
                                  </a:schemeClr>
                                </a:solidFill>
                                <a:latin typeface="Cambria Math" panose="02040503050406030204" pitchFamily="18" charset="0"/>
                              </a:rPr>
                              <m:t>−</m:t>
                            </m:r>
                            <m:r>
                              <a:rPr lang="en-US" altLang="zh-CN" sz="2300" b="1" i="1" smtClean="0">
                                <a:solidFill>
                                  <a:schemeClr val="accent5">
                                    <a:lumMod val="50000"/>
                                  </a:schemeClr>
                                </a:solidFill>
                                <a:latin typeface="Cambria Math" panose="02040503050406030204" pitchFamily="18" charset="0"/>
                                <a:ea typeface="Cambria Math" panose="02040503050406030204" pitchFamily="18" charset="0"/>
                              </a:rPr>
                              <m:t>∞</m:t>
                            </m:r>
                          </m:sub>
                          <m:sup>
                            <m:r>
                              <a:rPr lang="en-US" altLang="zh-CN" sz="2300" b="1" i="1" smtClean="0">
                                <a:solidFill>
                                  <a:schemeClr val="accent5">
                                    <a:lumMod val="50000"/>
                                  </a:schemeClr>
                                </a:solidFill>
                                <a:latin typeface="Cambria Math" panose="02040503050406030204" pitchFamily="18" charset="0"/>
                                <a:ea typeface="Cambria Math" panose="02040503050406030204" pitchFamily="18" charset="0"/>
                              </a:rPr>
                              <m:t>∞</m:t>
                            </m:r>
                          </m:sup>
                          <m:e>
                            <m:r>
                              <a:rPr lang="en-US" altLang="zh-CN" sz="2300" b="1" i="1" smtClean="0">
                                <a:solidFill>
                                  <a:schemeClr val="accent5">
                                    <a:lumMod val="50000"/>
                                  </a:schemeClr>
                                </a:solidFill>
                                <a:latin typeface="Cambria Math" panose="02040503050406030204" pitchFamily="18" charset="0"/>
                              </a:rPr>
                              <m:t>𝑭</m:t>
                            </m:r>
                            <m:r>
                              <a:rPr lang="en-US" altLang="zh-CN" sz="2300" b="1" i="1" smtClean="0">
                                <a:solidFill>
                                  <a:schemeClr val="accent5">
                                    <a:lumMod val="50000"/>
                                  </a:schemeClr>
                                </a:solidFill>
                                <a:latin typeface="Cambria Math" panose="02040503050406030204" pitchFamily="18" charset="0"/>
                              </a:rPr>
                              <m:t>(</m:t>
                            </m:r>
                            <m:r>
                              <a:rPr lang="en-US" altLang="zh-CN" sz="2300" b="1" i="1" smtClean="0">
                                <a:solidFill>
                                  <a:schemeClr val="accent5">
                                    <a:lumMod val="50000"/>
                                  </a:schemeClr>
                                </a:solidFill>
                                <a:latin typeface="Cambria Math" panose="02040503050406030204" pitchFamily="18" charset="0"/>
                              </a:rPr>
                              <m:t>𝒘</m:t>
                            </m:r>
                            <m:r>
                              <a:rPr lang="en-US" altLang="zh-CN" sz="2300" b="1" i="1" smtClean="0">
                                <a:solidFill>
                                  <a:schemeClr val="accent5">
                                    <a:lumMod val="50000"/>
                                  </a:schemeClr>
                                </a:solidFill>
                                <a:latin typeface="Cambria Math" panose="02040503050406030204" pitchFamily="18" charset="0"/>
                              </a:rPr>
                              <m:t>)</m:t>
                            </m:r>
                            <m:sSup>
                              <m:sSupPr>
                                <m:ctrlPr>
                                  <a:rPr lang="en-US" altLang="zh-CN" sz="2300" b="1" i="1" smtClean="0">
                                    <a:solidFill>
                                      <a:schemeClr val="accent5">
                                        <a:lumMod val="50000"/>
                                      </a:schemeClr>
                                    </a:solidFill>
                                    <a:latin typeface="Cambria Math" panose="02040503050406030204" pitchFamily="18" charset="0"/>
                                  </a:rPr>
                                </m:ctrlPr>
                              </m:sSupPr>
                              <m:e>
                                <m:r>
                                  <a:rPr lang="en-US" altLang="zh-CN" sz="2300" b="1" i="1" smtClean="0">
                                    <a:solidFill>
                                      <a:schemeClr val="accent5">
                                        <a:lumMod val="50000"/>
                                      </a:schemeClr>
                                    </a:solidFill>
                                    <a:latin typeface="Cambria Math" panose="02040503050406030204" pitchFamily="18" charset="0"/>
                                  </a:rPr>
                                  <m:t>𝒆</m:t>
                                </m:r>
                              </m:e>
                              <m:sup>
                                <m:r>
                                  <a:rPr lang="en-US" altLang="zh-CN" sz="2300" b="1" i="1" smtClean="0">
                                    <a:solidFill>
                                      <a:schemeClr val="accent5">
                                        <a:lumMod val="50000"/>
                                      </a:schemeClr>
                                    </a:solidFill>
                                    <a:latin typeface="Cambria Math" panose="02040503050406030204" pitchFamily="18" charset="0"/>
                                  </a:rPr>
                                  <m:t>𝒊𝒘𝒕</m:t>
                                </m:r>
                              </m:sup>
                            </m:sSup>
                            <m:r>
                              <a:rPr lang="en-US" altLang="zh-CN" sz="2300" b="1" i="1" smtClean="0">
                                <a:solidFill>
                                  <a:schemeClr val="accent5">
                                    <a:lumMod val="50000"/>
                                  </a:schemeClr>
                                </a:solidFill>
                                <a:latin typeface="Cambria Math" panose="02040503050406030204" pitchFamily="18" charset="0"/>
                              </a:rPr>
                              <m:t>𝒅𝒘</m:t>
                            </m:r>
                          </m:e>
                        </m:nary>
                      </m:oMath>
                    </m:oMathPara>
                  </a14:m>
                  <a:endParaRPr lang="zh-CN" altLang="en-US" sz="2300" b="1" dirty="0">
                    <a:solidFill>
                      <a:schemeClr val="accent5">
                        <a:lumMod val="50000"/>
                      </a:schemeClr>
                    </a:solidFill>
                  </a:endParaRPr>
                </a:p>
              </p:txBody>
            </p:sp>
          </mc:Choice>
          <mc:Fallback xmlns="">
            <p:sp>
              <p:nvSpPr>
                <p:cNvPr id="121" name="文本框 120">
                  <a:extLst>
                    <a:ext uri="{FF2B5EF4-FFF2-40B4-BE49-F238E27FC236}">
                      <a16:creationId xmlns:a16="http://schemas.microsoft.com/office/drawing/2014/main" id="{97DEA261-2A8B-485C-88C1-397AB9EEFA98}"/>
                    </a:ext>
                  </a:extLst>
                </p:cNvPr>
                <p:cNvSpPr txBox="1">
                  <a:spLocks noRot="1" noChangeAspect="1" noMove="1" noResize="1" noEditPoints="1" noAdjustHandles="1" noChangeArrowheads="1" noChangeShapeType="1" noTextEdit="1"/>
                </p:cNvSpPr>
                <p:nvPr/>
              </p:nvSpPr>
              <p:spPr>
                <a:xfrm>
                  <a:off x="361574" y="5308671"/>
                  <a:ext cx="4263225" cy="856004"/>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D3119DF-F3A1-478D-8A4F-4909933B781B}"/>
                  </a:ext>
                </a:extLst>
              </p:cNvPr>
              <p:cNvSpPr txBox="1"/>
              <p:nvPr/>
            </p:nvSpPr>
            <p:spPr>
              <a:xfrm>
                <a:off x="333012" y="345372"/>
                <a:ext cx="10009429" cy="461665"/>
              </a:xfrm>
              <a:prstGeom prst="rect">
                <a:avLst/>
              </a:prstGeom>
              <a:noFill/>
            </p:spPr>
            <p:txBody>
              <a:bodyPr wrap="square" rtlCol="0">
                <a:spAutoFit/>
              </a:bodyPr>
              <a:lstStyle/>
              <a:p>
                <a:r>
                  <a:rPr lang="en-US" altLang="zh-CN" sz="2400" dirty="0">
                    <a:latin typeface="Arial Black" panose="020B0A04020102020204" pitchFamily="34" charset="0"/>
                  </a:rPr>
                  <a:t>Complex function </a:t>
                </a:r>
                <a14:m>
                  <m:oMath xmlns:m="http://schemas.openxmlformats.org/officeDocument/2006/math">
                    <m:r>
                      <a:rPr lang="en-US" altLang="zh-CN" sz="2400" b="0" i="1" smtClean="0">
                        <a:latin typeface="Cambria Math" panose="02040503050406030204" pitchFamily="18" charset="0"/>
                      </a:rPr>
                      <m:t>→</m:t>
                    </m:r>
                  </m:oMath>
                </a14:m>
                <a:r>
                  <a:rPr lang="en-US" altLang="zh-CN" sz="2400" dirty="0">
                    <a:latin typeface="Arial Black" panose="020B0A04020102020204" pitchFamily="34" charset="0"/>
                  </a:rPr>
                  <a:t> Fourier Series</a:t>
                </a:r>
              </a:p>
            </p:txBody>
          </p:sp>
        </mc:Choice>
        <mc:Fallback xmlns="">
          <p:sp>
            <p:nvSpPr>
              <p:cNvPr id="46" name="文本框 45">
                <a:extLst>
                  <a:ext uri="{FF2B5EF4-FFF2-40B4-BE49-F238E27FC236}">
                    <a16:creationId xmlns:a16="http://schemas.microsoft.com/office/drawing/2014/main" id="{4D3119DF-F3A1-478D-8A4F-4909933B781B}"/>
                  </a:ext>
                </a:extLst>
              </p:cNvPr>
              <p:cNvSpPr txBox="1">
                <a:spLocks noRot="1" noChangeAspect="1" noMove="1" noResize="1" noEditPoints="1" noAdjustHandles="1" noChangeArrowheads="1" noChangeShapeType="1" noTextEdit="1"/>
              </p:cNvSpPr>
              <p:nvPr/>
            </p:nvSpPr>
            <p:spPr>
              <a:xfrm>
                <a:off x="333012" y="345372"/>
                <a:ext cx="10009429" cy="461665"/>
              </a:xfrm>
              <a:prstGeom prst="rect">
                <a:avLst/>
              </a:prstGeom>
              <a:blipFill>
                <a:blip r:embed="rId11"/>
                <a:stretch>
                  <a:fillRect l="-974"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68573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1" nodeType="withEffect">
                                  <p:stCondLst>
                                    <p:cond delay="0"/>
                                  </p:stCondLst>
                                  <p:childTnLst>
                                    <p:animMotion origin="layout" path="M 3.33333E-6 4.81481E-6 L 3.33333E-6 -0.25 " pathEditMode="relative" rAng="0" ptsTypes="AA">
                                      <p:cBhvr>
                                        <p:cTn id="6" dur="2000" fill="hold"/>
                                        <p:tgtEl>
                                          <p:spTgt spid="309"/>
                                        </p:tgtEl>
                                        <p:attrNameLst>
                                          <p:attrName>ppt_x</p:attrName>
                                          <p:attrName>ppt_y</p:attrName>
                                        </p:attrNameLst>
                                      </p:cBhvr>
                                      <p:rCtr x="0" y="-12500"/>
                                    </p:animMotion>
                                  </p:childTnLst>
                                </p:cTn>
                              </p:par>
                              <p:par>
                                <p:cTn id="7" presetID="8" presetClass="emph" presetSubtype="0" repeatCount="indefinite" fill="hold" nodeType="withEffect">
                                  <p:stCondLst>
                                    <p:cond delay="0"/>
                                  </p:stCondLst>
                                  <p:childTnLst>
                                    <p:animRot by="21600000">
                                      <p:cBhvr>
                                        <p:cTn id="8" dur="1000" fill="hold"/>
                                        <p:tgtEl>
                                          <p:spTgt spid="10"/>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1000" fill="hold"/>
                                        <p:tgtEl>
                                          <p:spTgt spid="15"/>
                                        </p:tgtEl>
                                        <p:attrNameLst>
                                          <p:attrName>r</p:attrName>
                                        </p:attrNameLst>
                                      </p:cBhvr>
                                    </p:animRot>
                                  </p:childTnLst>
                                </p:cTn>
                              </p:par>
                              <p:par>
                                <p:cTn id="11" presetID="8" presetClass="emph" presetSubtype="0" repeatCount="indefinite" fill="hold" nodeType="withEffect">
                                  <p:stCondLst>
                                    <p:cond delay="0"/>
                                  </p:stCondLst>
                                  <p:childTnLst>
                                    <p:animRot by="21600000">
                                      <p:cBhvr>
                                        <p:cTn id="12" dur="1000" fill="hold"/>
                                        <p:tgtEl>
                                          <p:spTgt spid="16"/>
                                        </p:tgtEl>
                                        <p:attrNameLst>
                                          <p:attrName>r</p:attrName>
                                        </p:attrNameLst>
                                      </p:cBhvr>
                                    </p:animRot>
                                  </p:childTnLst>
                                </p:cTn>
                              </p:par>
                              <p:par>
                                <p:cTn id="13" presetID="2" presetClass="entr" presetSubtype="9"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par>
                                <p:cTn id="21" presetID="2" presetClass="entr" presetSubtype="6" fill="hold" nodeType="withEffect">
                                  <p:stCondLst>
                                    <p:cond delay="5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500"/>
                                  </p:stCondLst>
                                  <p:childTnLst>
                                    <p:set>
                                      <p:cBhvr>
                                        <p:cTn id="26" dur="1" fill="hold">
                                          <p:stCondLst>
                                            <p:cond delay="0"/>
                                          </p:stCondLst>
                                        </p:cTn>
                                        <p:tgtEl>
                                          <p:spTgt spid="309"/>
                                        </p:tgtEl>
                                        <p:attrNameLst>
                                          <p:attrName>style.visibility</p:attrName>
                                        </p:attrNameLst>
                                      </p:cBhvr>
                                      <p:to>
                                        <p:strVal val="visible"/>
                                      </p:to>
                                    </p:set>
                                    <p:animEffect transition="in" filter="fade">
                                      <p:cBhvr>
                                        <p:cTn id="27" dur="500"/>
                                        <p:tgtEl>
                                          <p:spTgt spid="309"/>
                                        </p:tgtEl>
                                      </p:cBhvr>
                                    </p:animEffect>
                                  </p:childTnLst>
                                </p:cTn>
                              </p:par>
                              <p:par>
                                <p:cTn id="28" presetID="53" presetClass="entr" presetSubtype="16" fill="hold" grpId="0" nodeType="withEffect">
                                  <p:stCondLst>
                                    <p:cond delay="4900"/>
                                  </p:stCondLst>
                                  <p:childTnLst>
                                    <p:set>
                                      <p:cBhvr>
                                        <p:cTn id="29" dur="1" fill="hold">
                                          <p:stCondLst>
                                            <p:cond delay="0"/>
                                          </p:stCondLst>
                                        </p:cTn>
                                        <p:tgtEl>
                                          <p:spTgt spid="325"/>
                                        </p:tgtEl>
                                        <p:attrNameLst>
                                          <p:attrName>style.visibility</p:attrName>
                                        </p:attrNameLst>
                                      </p:cBhvr>
                                      <p:to>
                                        <p:strVal val="visible"/>
                                      </p:to>
                                    </p:set>
                                    <p:anim calcmode="lin" valueType="num">
                                      <p:cBhvr>
                                        <p:cTn id="30" dur="500" fill="hold"/>
                                        <p:tgtEl>
                                          <p:spTgt spid="325"/>
                                        </p:tgtEl>
                                        <p:attrNameLst>
                                          <p:attrName>ppt_w</p:attrName>
                                        </p:attrNameLst>
                                      </p:cBhvr>
                                      <p:tavLst>
                                        <p:tav tm="0">
                                          <p:val>
                                            <p:fltVal val="0"/>
                                          </p:val>
                                        </p:tav>
                                        <p:tav tm="100000">
                                          <p:val>
                                            <p:strVal val="#ppt_w"/>
                                          </p:val>
                                        </p:tav>
                                      </p:tavLst>
                                    </p:anim>
                                    <p:anim calcmode="lin" valueType="num">
                                      <p:cBhvr>
                                        <p:cTn id="31" dur="500" fill="hold"/>
                                        <p:tgtEl>
                                          <p:spTgt spid="325"/>
                                        </p:tgtEl>
                                        <p:attrNameLst>
                                          <p:attrName>ppt_h</p:attrName>
                                        </p:attrNameLst>
                                      </p:cBhvr>
                                      <p:tavLst>
                                        <p:tav tm="0">
                                          <p:val>
                                            <p:fltVal val="0"/>
                                          </p:val>
                                        </p:tav>
                                        <p:tav tm="100000">
                                          <p:val>
                                            <p:strVal val="#ppt_h"/>
                                          </p:val>
                                        </p:tav>
                                      </p:tavLst>
                                    </p:anim>
                                    <p:animEffect transition="in" filter="fade">
                                      <p:cBhvr>
                                        <p:cTn id="32" dur="500"/>
                                        <p:tgtEl>
                                          <p:spTgt spid="325"/>
                                        </p:tgtEl>
                                      </p:cBhvr>
                                    </p:animEffect>
                                  </p:childTnLst>
                                </p:cTn>
                              </p:par>
                              <p:par>
                                <p:cTn id="33" presetID="53" presetClass="entr" presetSubtype="16" fill="hold" nodeType="withEffect">
                                  <p:stCondLst>
                                    <p:cond delay="5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nodeType="withEffect">
                                  <p:stCondLst>
                                    <p:cond delay="53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nodeType="withEffect">
                                  <p:stCondLst>
                                    <p:cond delay="54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5500"/>
                                  </p:stCondLst>
                                  <p:childTnLst>
                                    <p:set>
                                      <p:cBhvr>
                                        <p:cTn id="49" dur="1" fill="hold">
                                          <p:stCondLst>
                                            <p:cond delay="0"/>
                                          </p:stCondLst>
                                        </p:cTn>
                                        <p:tgtEl>
                                          <p:spTgt spid="335"/>
                                        </p:tgtEl>
                                        <p:attrNameLst>
                                          <p:attrName>style.visibility</p:attrName>
                                        </p:attrNameLst>
                                      </p:cBhvr>
                                      <p:to>
                                        <p:strVal val="visible"/>
                                      </p:to>
                                    </p:set>
                                    <p:anim calcmode="lin" valueType="num">
                                      <p:cBhvr>
                                        <p:cTn id="50" dur="500" fill="hold"/>
                                        <p:tgtEl>
                                          <p:spTgt spid="335"/>
                                        </p:tgtEl>
                                        <p:attrNameLst>
                                          <p:attrName>ppt_w</p:attrName>
                                        </p:attrNameLst>
                                      </p:cBhvr>
                                      <p:tavLst>
                                        <p:tav tm="0">
                                          <p:val>
                                            <p:fltVal val="0"/>
                                          </p:val>
                                        </p:tav>
                                        <p:tav tm="100000">
                                          <p:val>
                                            <p:strVal val="#ppt_w"/>
                                          </p:val>
                                        </p:tav>
                                      </p:tavLst>
                                    </p:anim>
                                    <p:anim calcmode="lin" valueType="num">
                                      <p:cBhvr>
                                        <p:cTn id="51" dur="500" fill="hold"/>
                                        <p:tgtEl>
                                          <p:spTgt spid="335"/>
                                        </p:tgtEl>
                                        <p:attrNameLst>
                                          <p:attrName>ppt_h</p:attrName>
                                        </p:attrNameLst>
                                      </p:cBhvr>
                                      <p:tavLst>
                                        <p:tav tm="0">
                                          <p:val>
                                            <p:fltVal val="0"/>
                                          </p:val>
                                        </p:tav>
                                        <p:tav tm="100000">
                                          <p:val>
                                            <p:strVal val="#ppt_h"/>
                                          </p:val>
                                        </p:tav>
                                      </p:tavLst>
                                    </p:anim>
                                    <p:animEffect transition="in" filter="fade">
                                      <p:cBhvr>
                                        <p:cTn id="52"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09" grpId="1" animBg="1"/>
      <p:bldP spid="325" grpId="0" animBg="1"/>
      <p:bldP spid="3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5.2.9"/>
  <p:tag name="RESOURCELIBID_ANIM" val="449"/>
</p:tagLst>
</file>

<file path=ppt/tags/tag2.xml><?xml version="1.0" encoding="utf-8"?>
<p:tagLst xmlns:a="http://schemas.openxmlformats.org/drawingml/2006/main" xmlns:r="http://schemas.openxmlformats.org/officeDocument/2006/relationships" xmlns:p="http://schemas.openxmlformats.org/presentationml/2006/main">
  <p:tag name="PA" val="v5.2.9"/>
  <p:tag name="RESOURCELIBID_ANIM" val="449"/>
</p:tagLst>
</file>

<file path=ppt/tags/tag3.xml><?xml version="1.0" encoding="utf-8"?>
<p:tagLst xmlns:a="http://schemas.openxmlformats.org/drawingml/2006/main" xmlns:r="http://schemas.openxmlformats.org/officeDocument/2006/relationships" xmlns:p="http://schemas.openxmlformats.org/presentationml/2006/main">
  <p:tag name="PA" val="v5.2.9"/>
  <p:tag name="RESOURCELIBID_ANIM" val="44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11440</TotalTime>
  <Words>2087</Words>
  <Application>Microsoft Office PowerPoint</Application>
  <PresentationFormat>宽屏</PresentationFormat>
  <Paragraphs>247</Paragraphs>
  <Slides>30</Slides>
  <Notes>29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Microsoft YaHei UI</vt:lpstr>
      <vt:lpstr>等线</vt:lpstr>
      <vt:lpstr>等线 Light</vt:lpstr>
      <vt:lpstr>锐字钧线细黑简 Light</vt:lpstr>
      <vt:lpstr>Arial</vt:lpstr>
      <vt:lpstr>Arial Black</vt:lpstr>
      <vt:lpstr>Cambria Math</vt:lpstr>
      <vt:lpstr>Segoe UI Black</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general kinds of filter for de-noise</vt:lpstr>
      <vt:lpstr>How can we apply filter to color image</vt:lpstr>
      <vt:lpstr>Principle of Gaussian lowpass filter</vt:lpstr>
      <vt:lpstr>Principle of Butterworth lowpass filter</vt:lpstr>
      <vt:lpstr>The choice of the parameter cutoff frequency</vt:lpstr>
      <vt:lpstr>PowerPoint 演示文稿</vt:lpstr>
      <vt:lpstr>Adding the noise</vt:lpstr>
      <vt:lpstr>Adding the noise</vt:lpstr>
      <vt:lpstr>Adding the noise</vt:lpstr>
      <vt:lpstr>Peak Signal to Noise Ratio (PSNR)</vt:lpstr>
      <vt:lpstr>Gaussian lowpass filter</vt:lpstr>
      <vt:lpstr>Butterworth lowpass filter</vt:lpstr>
      <vt:lpstr>Future</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何嘉纬</dc:creator>
  <cp:lastModifiedBy>薛 劭杰</cp:lastModifiedBy>
  <cp:revision>734</cp:revision>
  <dcterms:created xsi:type="dcterms:W3CDTF">2018-07-07T07:27:03Z</dcterms:created>
  <dcterms:modified xsi:type="dcterms:W3CDTF">2021-12-15T05:13:31Z</dcterms:modified>
</cp:coreProperties>
</file>